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73" r:id="rId2"/>
    <p:sldId id="258" r:id="rId3"/>
    <p:sldId id="263" r:id="rId4"/>
    <p:sldId id="285" r:id="rId5"/>
    <p:sldId id="264" r:id="rId6"/>
    <p:sldId id="294" r:id="rId7"/>
    <p:sldId id="306" r:id="rId8"/>
    <p:sldId id="287" r:id="rId9"/>
    <p:sldId id="295" r:id="rId10"/>
    <p:sldId id="307" r:id="rId11"/>
    <p:sldId id="308" r:id="rId12"/>
    <p:sldId id="310" r:id="rId13"/>
    <p:sldId id="298" r:id="rId14"/>
    <p:sldId id="311" r:id="rId15"/>
    <p:sldId id="300" r:id="rId16"/>
    <p:sldId id="303" r:id="rId17"/>
    <p:sldId id="288" r:id="rId18"/>
    <p:sldId id="304" r:id="rId19"/>
    <p:sldId id="305" r:id="rId20"/>
    <p:sldId id="268" r:id="rId21"/>
    <p:sldId id="267" r:id="rId22"/>
  </p:sldIdLst>
  <p:sldSz cx="9144000" cy="6858000" type="screen4x3"/>
  <p:notesSz cx="6858000" cy="9144000"/>
  <p:embeddedFontLst>
    <p:embeddedFont>
      <p:font typeface="Twinkl" pitchFamily="2" charset="0"/>
      <p:regular r:id="rId25"/>
      <p:bold r:id="rId26"/>
    </p:embeddedFont>
    <p:embeddedFont>
      <p:font typeface="Sassoon Infant Rg" panose="02000503030000020003" pitchFamily="50" charset="0"/>
      <p:regular r:id="rId27"/>
      <p:bold r:id="rId28"/>
    </p:embeddedFont>
    <p:embeddedFont>
      <p:font typeface="Tuffy" panose="020B0603060100000000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Twinkl SemiBold" pitchFamily="2" charset="0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9C9F"/>
    <a:srgbClr val="2CB7BC"/>
    <a:srgbClr val="78A62C"/>
    <a:srgbClr val="87BD32"/>
    <a:srgbClr val="EFA603"/>
    <a:srgbClr val="FAB003"/>
    <a:srgbClr val="C5F0F1"/>
    <a:srgbClr val="BD8C63"/>
    <a:srgbClr val="00928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5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14" y="360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19/08/2019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19/08/2019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284" userDrawn="1">
          <p15:clr>
            <a:srgbClr val="FBAE40"/>
          </p15:clr>
        </p15:guide>
        <p15:guide id="2" pos="476" userDrawn="1">
          <p15:clr>
            <a:srgbClr val="FBAE40"/>
          </p15:clr>
        </p15:guide>
        <p15:guide id="3" orient="horz" pos="3838" userDrawn="1">
          <p15:clr>
            <a:srgbClr val="FBAE40"/>
          </p15:clr>
        </p15:guide>
        <p15:guide id="4" orient="horz" pos="459" userDrawn="1">
          <p15:clr>
            <a:srgbClr val="FBAE40"/>
          </p15:clr>
        </p15:guide>
        <p15:guide id="5" pos="340" userDrawn="1">
          <p15:clr>
            <a:srgbClr val="FBAE40"/>
          </p15:clr>
        </p15:guide>
        <p15:guide id="6" pos="5420" userDrawn="1">
          <p15:clr>
            <a:srgbClr val="FBAE40"/>
          </p15:clr>
        </p15:guide>
        <p15:guide id="7" orient="horz" pos="346" userDrawn="1">
          <p15:clr>
            <a:srgbClr val="FBAE40"/>
          </p15:clr>
        </p15:guide>
        <p15:guide id="8" orient="horz" pos="397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785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838" userDrawn="1">
          <p15:clr>
            <a:srgbClr val="FBAE40"/>
          </p15:clr>
        </p15:guide>
        <p15:guide id="2" orient="horz" pos="459" userDrawn="1">
          <p15:clr>
            <a:srgbClr val="FBAE40"/>
          </p15:clr>
        </p15:guide>
        <p15:guide id="3" pos="476" userDrawn="1">
          <p15:clr>
            <a:srgbClr val="FBAE40"/>
          </p15:clr>
        </p15:guide>
        <p15:guide id="4" pos="5284" userDrawn="1">
          <p15:clr>
            <a:srgbClr val="FBAE40"/>
          </p15:clr>
        </p15:guide>
        <p15:guide id="5" orient="horz" pos="3974" userDrawn="1">
          <p15:clr>
            <a:srgbClr val="FBAE40"/>
          </p15:clr>
        </p15:guide>
        <p15:guide id="6" orient="horz" pos="346" userDrawn="1">
          <p15:clr>
            <a:srgbClr val="FBAE40"/>
          </p15:clr>
        </p15:guide>
        <p15:guide id="7" pos="340" userDrawn="1">
          <p15:clr>
            <a:srgbClr val="FBAE40"/>
          </p15:clr>
        </p15:guide>
        <p15:guide id="8" pos="54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4CC3F2-14A5-4E83-89E4-C454BB4CB61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  <p:sldLayoutId id="2147483670" r:id="rId6"/>
    <p:sldLayoutId id="21474836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1.jp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4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47.png"/><Relationship Id="rId5" Type="http://schemas.openxmlformats.org/officeDocument/2006/relationships/image" Target="../media/image20.pn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9.png"/><Relationship Id="rId7" Type="http://schemas.openxmlformats.org/officeDocument/2006/relationships/image" Target="../media/image5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57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6C3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56639" y="6464797"/>
            <a:ext cx="463911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PE 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 | Year 1 | Indoor | </a:t>
            </a:r>
            <a:r>
              <a:rPr lang="en-GB" altLang="en-US" sz="800" dirty="0">
                <a:solidFill>
                  <a:schemeClr val="bg1"/>
                </a:solidFill>
                <a:latin typeface="Arial" panose="020B0604020202020204" pitchFamily="34" charset="0"/>
                <a:cs typeface="Tuffy" panose="020B0603060100000000" charset="0"/>
                <a:sym typeface="+mn-ea"/>
              </a:rPr>
              <a:t>Gymnastics: Traditional Tales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 | </a:t>
            </a:r>
            <a:r>
              <a:rPr lang="en-GB" altLang="en-US" sz="800" dirty="0">
                <a:solidFill>
                  <a:schemeClr val="bg1"/>
                </a:solidFill>
                <a:latin typeface="Arial" panose="020B0604020202020204" pitchFamily="34" charset="0"/>
                <a:cs typeface="Tuffy" panose="020B0603060100000000" charset="0"/>
              </a:rPr>
              <a:t>The Three Little Pigs 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| Lesson 2</a:t>
            </a:r>
          </a:p>
        </p:txBody>
      </p:sp>
      <p:sp>
        <p:nvSpPr>
          <p:cNvPr id="10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4969" y="3275168"/>
            <a:ext cx="5834062" cy="543989"/>
          </a:xfrm>
        </p:spPr>
        <p:txBody>
          <a:bodyPr/>
          <a:lstStyle/>
          <a:p>
            <a:r>
              <a:rPr lang="en-GB" altLang="en-US" sz="4000" dirty="0">
                <a:latin typeface="Arial" panose="020B0604020202020204" pitchFamily="34" charset="0"/>
                <a:ea typeface="Sassoon Infant Rg" panose="02000503030000020003" charset="0"/>
                <a:cs typeface="Tuffy" panose="020B0603060100000000" charset="0"/>
              </a:rPr>
              <a:t>Gymnastics: </a:t>
            </a:r>
            <a:br>
              <a:rPr lang="en-GB" altLang="en-US" sz="4000" dirty="0">
                <a:latin typeface="Arial" panose="020B0604020202020204" pitchFamily="34" charset="0"/>
                <a:ea typeface="Sassoon Infant Rg" panose="02000503030000020003" charset="0"/>
                <a:cs typeface="Tuffy" panose="020B0603060100000000" charset="0"/>
              </a:rPr>
            </a:br>
            <a:r>
              <a:rPr lang="en-GB" altLang="en-US" sz="4000" dirty="0">
                <a:latin typeface="Arial" panose="020B0604020202020204" pitchFamily="34" charset="0"/>
                <a:ea typeface="Sassoon Infant Rg" panose="02000503030000020003" charset="0"/>
                <a:cs typeface="Tuffy" panose="020B0603060100000000" charset="0"/>
              </a:rPr>
              <a:t>Traditional Tales</a:t>
            </a:r>
            <a:endParaRPr lang="en-GB" altLang="en-US" sz="4000" dirty="0">
              <a:latin typeface="Arial" panose="020B0604020202020204" pitchFamily="34" charset="0"/>
              <a:ea typeface="Tuffy" panose="020B0603060100000000" charset="0"/>
              <a:cs typeface="Sassoon Infant Rg" panose="02000503030000020003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011" y="1179621"/>
            <a:ext cx="2635977" cy="174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46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5B2DEF-DAD2-49B3-9262-2CFFC65FFC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9"/>
          <a:stretch/>
        </p:blipFill>
        <p:spPr>
          <a:xfrm>
            <a:off x="520118" y="1353892"/>
            <a:ext cx="8094038" cy="4996131"/>
          </a:xfrm>
          <a:prstGeom prst="roundRect">
            <a:avLst>
              <a:gd name="adj" fmla="val 3402"/>
            </a:avLst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Travelling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520118" y="1303558"/>
            <a:ext cx="8094038" cy="699404"/>
          </a:xfrm>
          <a:prstGeom prst="rect">
            <a:avLst/>
          </a:prstGeom>
          <a:solidFill>
            <a:srgbClr val="2AB7BD"/>
          </a:solidFill>
        </p:spPr>
        <p:txBody>
          <a:bodyPr wrap="square" lIns="108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Today, our lesson is going to focus on travelling. We have </a:t>
            </a:r>
            <a:br>
              <a:rPr lang="en-GB" altLang="en-US" dirty="0">
                <a:solidFill>
                  <a:schemeClr val="bg1"/>
                </a:solidFill>
              </a:rPr>
            </a:br>
            <a:r>
              <a:rPr lang="en-GB" altLang="en-US" dirty="0">
                <a:solidFill>
                  <a:schemeClr val="bg1"/>
                </a:solidFill>
              </a:rPr>
              <a:t>already used walking and running in our warm-up activity. </a:t>
            </a:r>
          </a:p>
        </p:txBody>
      </p:sp>
      <p:pic>
        <p:nvPicPr>
          <p:cNvPr id="16" name="Individual Work">
            <a:extLst>
              <a:ext uri="{FF2B5EF4-FFF2-40B4-BE49-F238E27FC236}">
                <a16:creationId xmlns:a16="http://schemas.microsoft.com/office/drawing/2014/main" id="{D7F121C9-ABB6-40BA-86D9-D369D70F9A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08750"/>
            <a:ext cx="864000" cy="86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1FC8FC-AC11-41C8-A981-AFFD0A02B0B8}"/>
              </a:ext>
            </a:extLst>
          </p:cNvPr>
          <p:cNvSpPr/>
          <p:nvPr/>
        </p:nvSpPr>
        <p:spPr>
          <a:xfrm>
            <a:off x="864066" y="2600744"/>
            <a:ext cx="2223083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How many other ways can you travel around </a:t>
            </a:r>
            <a:br>
              <a:rPr lang="en-GB" dirty="0">
                <a:solidFill>
                  <a:srgbClr val="00B050"/>
                </a:solidFill>
              </a:rPr>
            </a:br>
            <a:r>
              <a:rPr lang="en-GB" dirty="0">
                <a:solidFill>
                  <a:srgbClr val="00B050"/>
                </a:solidFill>
              </a:rPr>
              <a:t>the room?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4F7F0EA-BF5F-4E7F-85BE-E891A79AAE85}"/>
              </a:ext>
            </a:extLst>
          </p:cNvPr>
          <p:cNvSpPr/>
          <p:nvPr/>
        </p:nvSpPr>
        <p:spPr>
          <a:xfrm>
            <a:off x="6073629" y="2600744"/>
            <a:ext cx="2223083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Can you change </a:t>
            </a:r>
            <a:br>
              <a:rPr lang="en-GB" dirty="0">
                <a:solidFill>
                  <a:srgbClr val="00B050"/>
                </a:solidFill>
              </a:rPr>
            </a:br>
            <a:r>
              <a:rPr lang="en-GB" dirty="0">
                <a:solidFill>
                  <a:srgbClr val="00B050"/>
                </a:solidFill>
              </a:rPr>
              <a:t>the speed of </a:t>
            </a:r>
            <a:br>
              <a:rPr lang="en-GB" dirty="0">
                <a:solidFill>
                  <a:srgbClr val="00B050"/>
                </a:solidFill>
              </a:rPr>
            </a:br>
            <a:r>
              <a:rPr lang="en-GB" dirty="0">
                <a:solidFill>
                  <a:srgbClr val="00B050"/>
                </a:solidFill>
              </a:rPr>
              <a:t>your travelling movements?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1EEE6D-06EE-4C61-AAAF-F322B1B129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37"/>
          <a:stretch/>
        </p:blipFill>
        <p:spPr>
          <a:xfrm>
            <a:off x="0" y="6407890"/>
            <a:ext cx="9144000" cy="45010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ECC18F7-5FCD-46B1-BC99-E4F3D11E990B}"/>
              </a:ext>
            </a:extLst>
          </p:cNvPr>
          <p:cNvGrpSpPr/>
          <p:nvPr/>
        </p:nvGrpSpPr>
        <p:grpSpPr>
          <a:xfrm>
            <a:off x="528506" y="2002962"/>
            <a:ext cx="8244372" cy="4347061"/>
            <a:chOff x="528506" y="2002962"/>
            <a:chExt cx="8244372" cy="434706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F25D431-857A-4E97-B361-9D811CCE8329}"/>
                </a:ext>
              </a:extLst>
            </p:cNvPr>
            <p:cNvSpPr/>
            <p:nvPr/>
          </p:nvSpPr>
          <p:spPr>
            <a:xfrm>
              <a:off x="528506" y="2298583"/>
              <a:ext cx="8070664" cy="4051440"/>
            </a:xfrm>
            <a:prstGeom prst="roundRect">
              <a:avLst>
                <a:gd name="adj" fmla="val 4450"/>
              </a:avLst>
            </a:prstGeom>
            <a:solidFill>
              <a:schemeClr val="bg1">
                <a:alpha val="50000"/>
              </a:schemeClr>
            </a:solidFill>
            <a:ln w="28575">
              <a:solidFill>
                <a:srgbClr val="259C9F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FC2CC85-6371-4A22-893C-629600AF5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8600" y="2739989"/>
              <a:ext cx="1599132" cy="243765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7296733-23B7-4812-842A-DE9CC5771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89"/>
            <a:stretch/>
          </p:blipFill>
          <p:spPr>
            <a:xfrm>
              <a:off x="1841003" y="3181858"/>
              <a:ext cx="2409792" cy="314911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73833D-366F-4C2E-A78D-55F879F04266}"/>
                </a:ext>
              </a:extLst>
            </p:cNvPr>
            <p:cNvSpPr/>
            <p:nvPr/>
          </p:nvSpPr>
          <p:spPr>
            <a:xfrm>
              <a:off x="528506" y="2002962"/>
              <a:ext cx="8070210" cy="64633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259C9F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Choose three of your travelling movements, one </a:t>
              </a:r>
              <a:br>
                <a:rPr lang="en-GB" dirty="0"/>
              </a:br>
              <a:r>
                <a:rPr lang="en-GB" dirty="0"/>
                <a:t>to represent each of the three little pigs.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46DBF3-DB4B-42CF-A89E-E1F04E9C1C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30"/>
            <a:stretch/>
          </p:blipFill>
          <p:spPr>
            <a:xfrm>
              <a:off x="6814574" y="3480606"/>
              <a:ext cx="1958304" cy="285036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6D27AFE-423B-49CA-9E29-0C008C1D9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27"/>
            <a:stretch/>
          </p:blipFill>
          <p:spPr>
            <a:xfrm>
              <a:off x="565627" y="3339546"/>
              <a:ext cx="1429596" cy="29914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2D3F32-312A-45FD-AE0C-27C7F2357B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30"/>
            <a:stretch/>
          </p:blipFill>
          <p:spPr>
            <a:xfrm>
              <a:off x="3720099" y="3484418"/>
              <a:ext cx="1584590" cy="285036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9048C8A-EFE4-428C-B7F7-07DD3DC6F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928"/>
            <a:stretch/>
          </p:blipFill>
          <p:spPr>
            <a:xfrm>
              <a:off x="5408783" y="3484416"/>
              <a:ext cx="1442215" cy="2850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640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8" grpId="0" animBg="1"/>
      <p:bldP spid="2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F03BBD6-F4AB-40D6-B002-54A67A1CFD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" t="2978" r="5794" b="1168"/>
          <a:stretch/>
        </p:blipFill>
        <p:spPr>
          <a:xfrm>
            <a:off x="520118" y="1302327"/>
            <a:ext cx="8094038" cy="5006110"/>
          </a:xfrm>
          <a:prstGeom prst="roundRect">
            <a:avLst>
              <a:gd name="adj" fmla="val 3246"/>
            </a:avLst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The Wolf</a:t>
            </a:r>
          </a:p>
        </p:txBody>
      </p:sp>
      <p:sp>
        <p:nvSpPr>
          <p:cNvPr id="7" name="Rectangle 6"/>
          <p:cNvSpPr/>
          <p:nvPr/>
        </p:nvSpPr>
        <p:spPr>
          <a:xfrm>
            <a:off x="520118" y="1303558"/>
            <a:ext cx="8094038" cy="699404"/>
          </a:xfrm>
          <a:prstGeom prst="rect">
            <a:avLst/>
          </a:prstGeom>
          <a:solidFill>
            <a:srgbClr val="FAB003"/>
          </a:solidFill>
        </p:spPr>
        <p:txBody>
          <a:bodyPr wrap="square" lIns="108000" tIns="72000" rIns="36000" bIns="72000">
            <a:spAutoFit/>
          </a:bodyPr>
          <a:lstStyle/>
          <a:p>
            <a:pPr algn="ctr"/>
            <a:r>
              <a:rPr lang="en-GB" dirty="0"/>
              <a:t>Look at this picture of the wolf. He is sneaking up to </a:t>
            </a:r>
            <a:br>
              <a:rPr lang="en-GB" dirty="0"/>
            </a:br>
            <a:r>
              <a:rPr lang="en-GB" dirty="0"/>
              <a:t>the house to try and blow it down. </a:t>
            </a:r>
          </a:p>
        </p:txBody>
      </p:sp>
      <p:pic>
        <p:nvPicPr>
          <p:cNvPr id="16" name="Individual Work">
            <a:extLst>
              <a:ext uri="{FF2B5EF4-FFF2-40B4-BE49-F238E27FC236}">
                <a16:creationId xmlns:a16="http://schemas.microsoft.com/office/drawing/2014/main" id="{D7F121C9-ABB6-40BA-86D9-D369D70F9A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08750"/>
            <a:ext cx="864000" cy="86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1EEE6D-06EE-4C61-AAAF-F322B1B129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37"/>
          <a:stretch/>
        </p:blipFill>
        <p:spPr>
          <a:xfrm>
            <a:off x="0" y="6407890"/>
            <a:ext cx="9144000" cy="45010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86A5B5C-1110-4FD8-9470-1CABA02FFB3C}"/>
              </a:ext>
            </a:extLst>
          </p:cNvPr>
          <p:cNvSpPr/>
          <p:nvPr/>
        </p:nvSpPr>
        <p:spPr>
          <a:xfrm>
            <a:off x="2455101" y="2612829"/>
            <a:ext cx="3807913" cy="646331"/>
          </a:xfrm>
          <a:prstGeom prst="rect">
            <a:avLst/>
          </a:prstGeom>
          <a:solidFill>
            <a:srgbClr val="2CB7BC"/>
          </a:solidFill>
        </p:spPr>
        <p:txBody>
          <a:bodyPr wrap="square" lIns="39600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Which part of his foot is he travelling on?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EBF3076-A9F9-4354-9B88-A03F3D67344F}"/>
              </a:ext>
            </a:extLst>
          </p:cNvPr>
          <p:cNvSpPr/>
          <p:nvPr/>
        </p:nvSpPr>
        <p:spPr>
          <a:xfrm>
            <a:off x="2329841" y="3301728"/>
            <a:ext cx="4127505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396000" rIns="360000">
            <a:spAutoFit/>
          </a:bodyPr>
          <a:lstStyle/>
          <a:p>
            <a:pPr algn="r"/>
            <a:r>
              <a:rPr lang="en-GB" dirty="0">
                <a:solidFill>
                  <a:srgbClr val="00B050"/>
                </a:solidFill>
              </a:rPr>
              <a:t>Can you travel around the room on your tiptoes like the wolf?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32B37B1-87EE-45D0-B113-F0A8294690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6" b="6554"/>
          <a:stretch/>
        </p:blipFill>
        <p:spPr>
          <a:xfrm>
            <a:off x="513065" y="2512190"/>
            <a:ext cx="3390073" cy="3796247"/>
          </a:xfrm>
          <a:prstGeom prst="roundRect">
            <a:avLst>
              <a:gd name="adj" fmla="val 5224"/>
            </a:avLst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6BE5B246-69BA-49A6-B0DE-227A96876151}"/>
              </a:ext>
            </a:extLst>
          </p:cNvPr>
          <p:cNvGrpSpPr/>
          <p:nvPr/>
        </p:nvGrpSpPr>
        <p:grpSpPr>
          <a:xfrm>
            <a:off x="513566" y="2726210"/>
            <a:ext cx="4134626" cy="3582227"/>
            <a:chOff x="513566" y="2726210"/>
            <a:chExt cx="4134626" cy="35822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B3CFDD3-C23C-4F7F-B5E6-C9E138D66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859" r="4698" b="32499"/>
            <a:stretch/>
          </p:blipFill>
          <p:spPr>
            <a:xfrm flipH="1">
              <a:off x="513566" y="2726210"/>
              <a:ext cx="2261004" cy="3582227"/>
            </a:xfrm>
            <a:prstGeom prst="roundRect">
              <a:avLst>
                <a:gd name="adj" fmla="val 8357"/>
              </a:avLst>
            </a:prstGeom>
          </p:spPr>
        </p:pic>
        <p:sp>
          <p:nvSpPr>
            <p:cNvPr id="31" name="Speech Bubble: Rectangle with Corners Rounded 30">
              <a:extLst>
                <a:ext uri="{FF2B5EF4-FFF2-40B4-BE49-F238E27FC236}">
                  <a16:creationId xmlns:a16="http://schemas.microsoft.com/office/drawing/2014/main" id="{871EAF9E-410E-444B-9EA0-D6090C13FB3D}"/>
                </a:ext>
              </a:extLst>
            </p:cNvPr>
            <p:cNvSpPr/>
            <p:nvPr/>
          </p:nvSpPr>
          <p:spPr>
            <a:xfrm>
              <a:off x="2649121" y="4486772"/>
              <a:ext cx="1999071" cy="858445"/>
            </a:xfrm>
            <a:prstGeom prst="wedgeRoundRectCallout">
              <a:avLst>
                <a:gd name="adj1" fmla="val -62815"/>
                <a:gd name="adj2" fmla="val 8511"/>
                <a:gd name="adj3" fmla="val 16667"/>
              </a:avLst>
            </a:prstGeom>
            <a:solidFill>
              <a:srgbClr val="FAB003"/>
            </a:solidFill>
            <a:ln w="38100">
              <a:solidFill>
                <a:srgbClr val="EFA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He is travelling on his tiptoes.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82BF2F6-1E3E-4DC0-8300-ABB3D8A993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2746" y="2130409"/>
            <a:ext cx="2727562" cy="39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4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41962 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5B2DEF-DAD2-49B3-9262-2CFFC65FFC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9"/>
          <a:stretch/>
        </p:blipFill>
        <p:spPr>
          <a:xfrm>
            <a:off x="520118" y="1353892"/>
            <a:ext cx="8094038" cy="4996131"/>
          </a:xfrm>
          <a:prstGeom prst="roundRect">
            <a:avLst>
              <a:gd name="adj" fmla="val 3402"/>
            </a:avLst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Can You Remember?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80F35D-747A-4534-A0CA-B603666DB19E}"/>
              </a:ext>
            </a:extLst>
          </p:cNvPr>
          <p:cNvGrpSpPr/>
          <p:nvPr/>
        </p:nvGrpSpPr>
        <p:grpSpPr>
          <a:xfrm>
            <a:off x="718892" y="2370667"/>
            <a:ext cx="2499920" cy="3736286"/>
            <a:chOff x="718892" y="2297413"/>
            <a:chExt cx="2499920" cy="37362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E17DA93B-86F8-42BF-8A25-CC1F641B8473}"/>
                </a:ext>
              </a:extLst>
            </p:cNvPr>
            <p:cNvSpPr/>
            <p:nvPr/>
          </p:nvSpPr>
          <p:spPr>
            <a:xfrm>
              <a:off x="718892" y="2297413"/>
              <a:ext cx="2499920" cy="3736286"/>
            </a:xfrm>
            <a:prstGeom prst="roundRect">
              <a:avLst/>
            </a:prstGeom>
            <a:solidFill>
              <a:srgbClr val="88CCC1"/>
            </a:solidFill>
            <a:ln w="28575">
              <a:solidFill>
                <a:srgbClr val="27A2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D930B1B-C8AD-4BD4-9483-5E3698239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713" y="2596244"/>
              <a:ext cx="1819552" cy="267785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F623E7-CAC2-425C-A9EF-76C717A49995}"/>
              </a:ext>
            </a:extLst>
          </p:cNvPr>
          <p:cNvGrpSpPr/>
          <p:nvPr/>
        </p:nvGrpSpPr>
        <p:grpSpPr>
          <a:xfrm>
            <a:off x="3322518" y="2370667"/>
            <a:ext cx="2499920" cy="3736286"/>
            <a:chOff x="3322518" y="2297413"/>
            <a:chExt cx="2499920" cy="37362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AD41FEBC-C069-4627-B83C-DAE6AF284040}"/>
                </a:ext>
              </a:extLst>
            </p:cNvPr>
            <p:cNvSpPr/>
            <p:nvPr/>
          </p:nvSpPr>
          <p:spPr>
            <a:xfrm>
              <a:off x="3322518" y="2297413"/>
              <a:ext cx="2499920" cy="3736286"/>
            </a:xfrm>
            <a:prstGeom prst="roundRect">
              <a:avLst/>
            </a:prstGeom>
            <a:solidFill>
              <a:srgbClr val="88CCC1"/>
            </a:solidFill>
            <a:ln w="28575">
              <a:solidFill>
                <a:srgbClr val="27A2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BEF334-097A-4B1F-A026-E50598B53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423" y="3753899"/>
              <a:ext cx="1483172" cy="158351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6A4883-9681-4B4C-ADD8-F3AAB1A61D4B}"/>
              </a:ext>
            </a:extLst>
          </p:cNvPr>
          <p:cNvGrpSpPr/>
          <p:nvPr/>
        </p:nvGrpSpPr>
        <p:grpSpPr>
          <a:xfrm>
            <a:off x="5929670" y="2370667"/>
            <a:ext cx="2499920" cy="3736286"/>
            <a:chOff x="5929670" y="2297413"/>
            <a:chExt cx="2499920" cy="373628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3CF5985-D4AB-430C-AC82-56DE6CEB35CF}"/>
                </a:ext>
              </a:extLst>
            </p:cNvPr>
            <p:cNvSpPr/>
            <p:nvPr/>
          </p:nvSpPr>
          <p:spPr>
            <a:xfrm>
              <a:off x="5929670" y="2297413"/>
              <a:ext cx="2499920" cy="3736286"/>
            </a:xfrm>
            <a:prstGeom prst="roundRect">
              <a:avLst/>
            </a:prstGeom>
            <a:solidFill>
              <a:srgbClr val="88CCC1"/>
            </a:solidFill>
            <a:ln w="28575">
              <a:solidFill>
                <a:srgbClr val="27A2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538313-963D-460E-AF53-8FBA7EF46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176" y="2459369"/>
              <a:ext cx="845826" cy="2951601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520118" y="1353892"/>
            <a:ext cx="8094038" cy="422405"/>
          </a:xfrm>
          <a:prstGeom prst="rect">
            <a:avLst/>
          </a:prstGeom>
          <a:solidFill>
            <a:srgbClr val="2AB7BD"/>
          </a:solidFill>
        </p:spPr>
        <p:txBody>
          <a:bodyPr wrap="square" lIns="108000" tIns="72000" rIns="36000" bIns="7200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In our last lesson, you practised making these body shapes. </a:t>
            </a:r>
          </a:p>
        </p:txBody>
      </p:sp>
      <p:pic>
        <p:nvPicPr>
          <p:cNvPr id="16" name="Individual Work">
            <a:extLst>
              <a:ext uri="{FF2B5EF4-FFF2-40B4-BE49-F238E27FC236}">
                <a16:creationId xmlns:a16="http://schemas.microsoft.com/office/drawing/2014/main" id="{D7F121C9-ABB6-40BA-86D9-D369D70F9A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08750"/>
            <a:ext cx="864000" cy="86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798E00-9182-4630-A324-B12662F1D699}"/>
              </a:ext>
            </a:extLst>
          </p:cNvPr>
          <p:cNvSpPr/>
          <p:nvPr/>
        </p:nvSpPr>
        <p:spPr>
          <a:xfrm>
            <a:off x="520118" y="1850762"/>
            <a:ext cx="8094038" cy="422405"/>
          </a:xfrm>
          <a:prstGeom prst="rect">
            <a:avLst/>
          </a:prstGeom>
          <a:solidFill>
            <a:srgbClr val="FAB003"/>
          </a:solidFill>
        </p:spPr>
        <p:txBody>
          <a:bodyPr wrap="square" tIns="72000" bIns="72000">
            <a:spAutoFit/>
          </a:bodyPr>
          <a:lstStyle/>
          <a:p>
            <a:pPr algn="ctr"/>
            <a:r>
              <a:rPr lang="en-GB" dirty="0"/>
              <a:t>Can you remember what each shape is called?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4520F19-B4BF-479B-AC0E-BF0E0D9352AD}"/>
              </a:ext>
            </a:extLst>
          </p:cNvPr>
          <p:cNvSpPr/>
          <p:nvPr/>
        </p:nvSpPr>
        <p:spPr>
          <a:xfrm>
            <a:off x="1588028" y="5698921"/>
            <a:ext cx="794077" cy="510778"/>
          </a:xfrm>
          <a:prstGeom prst="roundRect">
            <a:avLst/>
          </a:prstGeom>
          <a:solidFill>
            <a:srgbClr val="FAB003"/>
          </a:solidFill>
          <a:ln w="19050">
            <a:solidFill>
              <a:srgbClr val="EFA603"/>
            </a:solidFill>
          </a:ln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star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381E07D-C86D-4816-9AF5-63492C875F51}"/>
              </a:ext>
            </a:extLst>
          </p:cNvPr>
          <p:cNvSpPr/>
          <p:nvPr/>
        </p:nvSpPr>
        <p:spPr>
          <a:xfrm>
            <a:off x="4174181" y="5698921"/>
            <a:ext cx="836477" cy="510778"/>
          </a:xfrm>
          <a:prstGeom prst="roundRect">
            <a:avLst/>
          </a:prstGeom>
          <a:solidFill>
            <a:srgbClr val="FAB003"/>
          </a:solidFill>
          <a:ln w="19050">
            <a:solidFill>
              <a:srgbClr val="EFA603"/>
            </a:solidFill>
          </a:ln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tuck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48704A0-D3C6-4C8B-8EEB-0FC98205F853}"/>
              </a:ext>
            </a:extLst>
          </p:cNvPr>
          <p:cNvSpPr/>
          <p:nvPr/>
        </p:nvSpPr>
        <p:spPr>
          <a:xfrm>
            <a:off x="6549697" y="5698921"/>
            <a:ext cx="1352930" cy="510778"/>
          </a:xfrm>
          <a:prstGeom prst="roundRect">
            <a:avLst/>
          </a:prstGeom>
          <a:solidFill>
            <a:srgbClr val="FAB003"/>
          </a:solidFill>
          <a:ln w="19050">
            <a:solidFill>
              <a:srgbClr val="EFA603"/>
            </a:solidFill>
          </a:ln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straight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1DB205D4-B721-45C6-BD18-9447B2FD18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9"/>
          <a:stretch/>
        </p:blipFill>
        <p:spPr>
          <a:xfrm>
            <a:off x="520118" y="1353892"/>
            <a:ext cx="8094038" cy="4996131"/>
          </a:xfrm>
          <a:prstGeom prst="roundRect">
            <a:avLst>
              <a:gd name="adj" fmla="val 3402"/>
            </a:avLst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Can You Remember?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A9F589-0F3C-4913-A87C-395E587D3403}"/>
              </a:ext>
            </a:extLst>
          </p:cNvPr>
          <p:cNvSpPr/>
          <p:nvPr/>
        </p:nvSpPr>
        <p:spPr>
          <a:xfrm>
            <a:off x="520118" y="3562577"/>
            <a:ext cx="1404725" cy="1200329"/>
          </a:xfrm>
          <a:prstGeom prst="rect">
            <a:avLst/>
          </a:prstGeom>
          <a:solidFill>
            <a:srgbClr val="FAB003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You lifted one leg </a:t>
            </a:r>
            <a:br>
              <a:rPr lang="en-GB" altLang="en-US" dirty="0"/>
            </a:br>
            <a:r>
              <a:rPr lang="en-GB" altLang="en-US" dirty="0"/>
              <a:t>off the ground.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19E3ED-5742-498F-84CE-D475FA6BA756}"/>
              </a:ext>
            </a:extLst>
          </p:cNvPr>
          <p:cNvSpPr/>
          <p:nvPr/>
        </p:nvSpPr>
        <p:spPr>
          <a:xfrm>
            <a:off x="6509856" y="3452265"/>
            <a:ext cx="2115981" cy="1505903"/>
          </a:xfrm>
          <a:prstGeom prst="rect">
            <a:avLst/>
          </a:prstGeom>
          <a:solidFill>
            <a:srgbClr val="FAB003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en-GB" dirty="0"/>
              <a:t>You used your arms to create an interesting shape and to help you </a:t>
            </a:r>
            <a:br>
              <a:rPr lang="en-GB" dirty="0"/>
            </a:br>
            <a:r>
              <a:rPr lang="en-GB" dirty="0"/>
              <a:t>to balance.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9F763E-B6EA-4E62-86CF-54AB4154E1E6}"/>
              </a:ext>
            </a:extLst>
          </p:cNvPr>
          <p:cNvSpPr/>
          <p:nvPr/>
        </p:nvSpPr>
        <p:spPr>
          <a:xfrm>
            <a:off x="520119" y="1579695"/>
            <a:ext cx="8094038" cy="369332"/>
          </a:xfrm>
          <a:prstGeom prst="rect">
            <a:avLst/>
          </a:prstGeom>
          <a:solidFill>
            <a:srgbClr val="2CB7BC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You used these body shapes to create some interesting balances. </a:t>
            </a:r>
          </a:p>
        </p:txBody>
      </p:sp>
      <p:pic>
        <p:nvPicPr>
          <p:cNvPr id="16" name="Individual Work">
            <a:extLst>
              <a:ext uri="{FF2B5EF4-FFF2-40B4-BE49-F238E27FC236}">
                <a16:creationId xmlns:a16="http://schemas.microsoft.com/office/drawing/2014/main" id="{D7F121C9-ABB6-40BA-86D9-D369D70F9A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08750"/>
            <a:ext cx="864000" cy="8640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A2EF800-B569-4F47-B9B7-3A4CF0833038}"/>
              </a:ext>
            </a:extLst>
          </p:cNvPr>
          <p:cNvSpPr/>
          <p:nvPr/>
        </p:nvSpPr>
        <p:spPr>
          <a:xfrm>
            <a:off x="3317709" y="2985125"/>
            <a:ext cx="2131296" cy="671334"/>
          </a:xfrm>
          <a:prstGeom prst="roundRect">
            <a:avLst>
              <a:gd name="adj" fmla="val 6560"/>
            </a:avLst>
          </a:prstGeom>
          <a:solidFill>
            <a:srgbClr val="FAB003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You balanced on your tiptoes.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B7AC53A-2C0E-479A-9CBE-96990952A00E}"/>
              </a:ext>
            </a:extLst>
          </p:cNvPr>
          <p:cNvGrpSpPr/>
          <p:nvPr/>
        </p:nvGrpSpPr>
        <p:grpSpPr>
          <a:xfrm>
            <a:off x="1424734" y="2561289"/>
            <a:ext cx="1341841" cy="3232507"/>
            <a:chOff x="1097758" y="2788651"/>
            <a:chExt cx="1113726" cy="268297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88E3D07-39B8-4EEC-AAF4-2138A91B201F}"/>
                </a:ext>
              </a:extLst>
            </p:cNvPr>
            <p:cNvSpPr/>
            <p:nvPr/>
          </p:nvSpPr>
          <p:spPr>
            <a:xfrm>
              <a:off x="1422400" y="3196992"/>
              <a:ext cx="304800" cy="2271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C25E285-2AC4-4C4F-BF41-D9B40967E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758" y="2788651"/>
              <a:ext cx="1113726" cy="2682977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9DEE73B-4E73-4D9B-9A48-47B44BBAD6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4781" y="2530828"/>
            <a:ext cx="1892850" cy="25999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CDB8CD-D5E4-42E9-8F05-EA610338C9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018" y="2013556"/>
            <a:ext cx="593136" cy="294819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304789" y="5165893"/>
            <a:ext cx="2074264" cy="1049326"/>
            <a:chOff x="-301657" y="5165893"/>
            <a:chExt cx="2074264" cy="1049326"/>
          </a:xfrm>
        </p:grpSpPr>
        <p:sp>
          <p:nvSpPr>
            <p:cNvPr id="23" name="Round Same Side Corner Rectangle 22"/>
            <p:cNvSpPr/>
            <p:nvPr/>
          </p:nvSpPr>
          <p:spPr>
            <a:xfrm rot="5400000">
              <a:off x="210812" y="4653424"/>
              <a:ext cx="1049326" cy="2074264"/>
            </a:xfrm>
            <a:prstGeom prst="round2SameRect">
              <a:avLst>
                <a:gd name="adj1" fmla="val 10303"/>
                <a:gd name="adj2" fmla="val 0"/>
              </a:avLst>
            </a:prstGeom>
            <a:solidFill>
              <a:srgbClr val="259C9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-95940" y="5218302"/>
              <a:ext cx="177854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Can you balance in a bridge shape?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301658" y="5165893"/>
            <a:ext cx="2684131" cy="1049326"/>
            <a:chOff x="-301658" y="5165893"/>
            <a:chExt cx="2496399" cy="1049326"/>
          </a:xfrm>
        </p:grpSpPr>
        <p:sp>
          <p:nvSpPr>
            <p:cNvPr id="4" name="Round Same Side Corner Rectangle 3"/>
            <p:cNvSpPr/>
            <p:nvPr/>
          </p:nvSpPr>
          <p:spPr>
            <a:xfrm rot="5400000">
              <a:off x="421879" y="4442356"/>
              <a:ext cx="1049326" cy="2496399"/>
            </a:xfrm>
            <a:prstGeom prst="round2SameRect">
              <a:avLst>
                <a:gd name="adj1" fmla="val 10303"/>
                <a:gd name="adj2" fmla="val 0"/>
              </a:avLst>
            </a:prstGeom>
            <a:solidFill>
              <a:srgbClr val="2CB7B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60639" y="5218302"/>
              <a:ext cx="177854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Now try practising these three balances.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337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34B3826A-03C4-4006-B61C-D6C2BB66BB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" t="2978" r="5794" b="1168"/>
          <a:stretch/>
        </p:blipFill>
        <p:spPr>
          <a:xfrm>
            <a:off x="520118" y="1302327"/>
            <a:ext cx="8094038" cy="5006110"/>
          </a:xfrm>
          <a:prstGeom prst="roundRect">
            <a:avLst>
              <a:gd name="adj" fmla="val 3246"/>
            </a:avLst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Can You Remember?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09F763E-B6EA-4E62-86CF-54AB4154E1E6}"/>
              </a:ext>
            </a:extLst>
          </p:cNvPr>
          <p:cNvSpPr/>
          <p:nvPr/>
        </p:nvSpPr>
        <p:spPr>
          <a:xfrm>
            <a:off x="520118" y="1519996"/>
            <a:ext cx="8105720" cy="646331"/>
          </a:xfrm>
          <a:prstGeom prst="rect">
            <a:avLst/>
          </a:prstGeom>
          <a:solidFill>
            <a:srgbClr val="2CB7BC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At the start of the lesson, we looked at pictures of the houses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built by the three little pigs.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CA6E66-8AE5-4BEE-8672-8D01000E5715}"/>
              </a:ext>
            </a:extLst>
          </p:cNvPr>
          <p:cNvGrpSpPr/>
          <p:nvPr/>
        </p:nvGrpSpPr>
        <p:grpSpPr>
          <a:xfrm>
            <a:off x="6055445" y="2989759"/>
            <a:ext cx="2182885" cy="1853366"/>
            <a:chOff x="4795262" y="4768899"/>
            <a:chExt cx="1656857" cy="140674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C9ADD3E-737F-44C9-BC05-0D15588A1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920318" y="4643843"/>
              <a:ext cx="1406745" cy="1656857"/>
            </a:xfrm>
            <a:prstGeom prst="rect">
              <a:avLst/>
            </a:prstGeom>
            <a:effectLst>
              <a:outerShdw dist="38100" dir="2400000" algn="tl" rotWithShape="0">
                <a:schemeClr val="tx1">
                  <a:lumMod val="75000"/>
                  <a:lumOff val="25000"/>
                  <a:alpha val="63000"/>
                </a:scheme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BDF713B-9CA6-47EA-A35F-6542EA10F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1414" y="4911716"/>
              <a:ext cx="1333896" cy="112110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2F99C3-96B9-4596-8307-E1570D1AC697}"/>
              </a:ext>
            </a:extLst>
          </p:cNvPr>
          <p:cNvGrpSpPr/>
          <p:nvPr/>
        </p:nvGrpSpPr>
        <p:grpSpPr>
          <a:xfrm>
            <a:off x="3509130" y="2896333"/>
            <a:ext cx="2182885" cy="1853366"/>
            <a:chOff x="4818575" y="3134474"/>
            <a:chExt cx="1656857" cy="140674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967622B-2C49-44ED-99EC-34F83D22A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943631" y="3009418"/>
              <a:ext cx="1406745" cy="1656857"/>
            </a:xfrm>
            <a:prstGeom prst="rect">
              <a:avLst/>
            </a:prstGeom>
            <a:effectLst>
              <a:outerShdw dist="38100" dir="2400000" algn="tl" rotWithShape="0">
                <a:schemeClr val="tx1">
                  <a:lumMod val="75000"/>
                  <a:lumOff val="25000"/>
                  <a:alpha val="63000"/>
                </a:schemeClr>
              </a:outerShdw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E8E7C43-7C4C-4735-B19A-38419CA49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064" y="3373637"/>
              <a:ext cx="1437945" cy="1099119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DFBB3-F574-4D19-B282-D6614294EA07}"/>
              </a:ext>
            </a:extLst>
          </p:cNvPr>
          <p:cNvGrpSpPr/>
          <p:nvPr/>
        </p:nvGrpSpPr>
        <p:grpSpPr>
          <a:xfrm>
            <a:off x="1085991" y="2896333"/>
            <a:ext cx="2182885" cy="1853366"/>
            <a:chOff x="6699734" y="3134474"/>
            <a:chExt cx="1656857" cy="140674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36FFD51-C2D3-441C-9300-41F4C88E6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824790" y="3009418"/>
              <a:ext cx="1406745" cy="1656857"/>
            </a:xfrm>
            <a:prstGeom prst="rect">
              <a:avLst/>
            </a:prstGeom>
            <a:effectLst>
              <a:outerShdw dist="38100" dir="2400000" algn="tl" rotWithShape="0">
                <a:schemeClr val="tx1">
                  <a:lumMod val="75000"/>
                  <a:lumOff val="25000"/>
                  <a:alpha val="63000"/>
                </a:schemeClr>
              </a:outerShdw>
            </a:effec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A6C8086-EED0-471B-82FE-ABBDB66D3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4241" y="3480780"/>
              <a:ext cx="1495795" cy="897736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2172136-BF2D-4388-B023-127D3839A88F}"/>
              </a:ext>
            </a:extLst>
          </p:cNvPr>
          <p:cNvSpPr/>
          <p:nvPr/>
        </p:nvSpPr>
        <p:spPr>
          <a:xfrm>
            <a:off x="507746" y="2226736"/>
            <a:ext cx="8106410" cy="369332"/>
          </a:xfrm>
          <a:prstGeom prst="rect">
            <a:avLst/>
          </a:prstGeom>
          <a:solidFill>
            <a:srgbClr val="FAB003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Which house was the strongest?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C51AAF0-94A2-478E-A185-4986487EBDE6}"/>
              </a:ext>
            </a:extLst>
          </p:cNvPr>
          <p:cNvGrpSpPr/>
          <p:nvPr/>
        </p:nvGrpSpPr>
        <p:grpSpPr>
          <a:xfrm>
            <a:off x="952524" y="2761925"/>
            <a:ext cx="4447943" cy="3545735"/>
            <a:chOff x="1308683" y="2862153"/>
            <a:chExt cx="4447943" cy="354573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40C2EA2-1BCD-4759-97EB-CAADAA4B9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86"/>
            <a:stretch/>
          </p:blipFill>
          <p:spPr>
            <a:xfrm>
              <a:off x="3758529" y="2862153"/>
              <a:ext cx="1998097" cy="3545735"/>
            </a:xfrm>
            <a:prstGeom prst="rect">
              <a:avLst/>
            </a:prstGeom>
          </p:spPr>
        </p:pic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0548B59-47D3-4BCE-B66F-85A874BFCEAF}"/>
                </a:ext>
              </a:extLst>
            </p:cNvPr>
            <p:cNvSpPr/>
            <p:nvPr/>
          </p:nvSpPr>
          <p:spPr>
            <a:xfrm>
              <a:off x="1308683" y="4021078"/>
              <a:ext cx="2607200" cy="604144"/>
            </a:xfrm>
            <a:prstGeom prst="wedgeRoundRectCallout">
              <a:avLst>
                <a:gd name="adj1" fmla="val 55742"/>
                <a:gd name="adj2" fmla="val 7876"/>
                <a:gd name="adj3" fmla="val 16667"/>
              </a:avLst>
            </a:prstGeom>
            <a:solidFill>
              <a:srgbClr val="FAB003"/>
            </a:solidFill>
            <a:ln w="38100">
              <a:solidFill>
                <a:srgbClr val="EFA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dirty="0"/>
                <a:t>It was the brick house.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890F47C-0B6D-4EB9-A117-BF468C25AB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49" y="2785145"/>
            <a:ext cx="2992089" cy="2514782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C329C7C0-61C0-4315-8931-21C2CB62C705}"/>
              </a:ext>
            </a:extLst>
          </p:cNvPr>
          <p:cNvGrpSpPr/>
          <p:nvPr/>
        </p:nvGrpSpPr>
        <p:grpSpPr>
          <a:xfrm>
            <a:off x="520118" y="1300787"/>
            <a:ext cx="8094038" cy="5006873"/>
            <a:chOff x="520118" y="1300787"/>
            <a:chExt cx="8094038" cy="500687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2EBE74C-508B-4A24-8F42-E9F8726FD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09"/>
            <a:stretch/>
          </p:blipFill>
          <p:spPr>
            <a:xfrm>
              <a:off x="520118" y="1300787"/>
              <a:ext cx="8094038" cy="4996131"/>
            </a:xfrm>
            <a:prstGeom prst="roundRect">
              <a:avLst>
                <a:gd name="adj" fmla="val 3402"/>
              </a:avLst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9EAF7A8-718C-435C-A8A0-C937744DD6CD}"/>
                </a:ext>
              </a:extLst>
            </p:cNvPr>
            <p:cNvSpPr/>
            <p:nvPr/>
          </p:nvSpPr>
          <p:spPr>
            <a:xfrm>
              <a:off x="952524" y="5476400"/>
              <a:ext cx="6986989" cy="831260"/>
            </a:xfrm>
            <a:prstGeom prst="rect">
              <a:avLst/>
            </a:prstGeom>
            <a:solidFill>
              <a:srgbClr val="BD8C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338DB22E-5A63-4DCD-8FA2-BD2113D664D3}"/>
              </a:ext>
            </a:extLst>
          </p:cNvPr>
          <p:cNvSpPr/>
          <p:nvPr/>
        </p:nvSpPr>
        <p:spPr>
          <a:xfrm>
            <a:off x="520119" y="1526590"/>
            <a:ext cx="8094038" cy="923330"/>
          </a:xfrm>
          <a:prstGeom prst="rect">
            <a:avLst/>
          </a:prstGeom>
          <a:solidFill>
            <a:srgbClr val="FAB003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In gymnastics, it is important to make our balances strong like </a:t>
            </a:r>
            <a:br>
              <a:rPr lang="en-GB" dirty="0"/>
            </a:br>
            <a:r>
              <a:rPr lang="en-GB" dirty="0"/>
              <a:t>the brick house. We used three words to help us to remember </a:t>
            </a:r>
            <a:br>
              <a:rPr lang="en-GB" dirty="0"/>
            </a:br>
            <a:r>
              <a:rPr lang="en-GB" dirty="0"/>
              <a:t>how to make a strong, controlled balance. </a:t>
            </a:r>
          </a:p>
        </p:txBody>
      </p:sp>
      <p:pic>
        <p:nvPicPr>
          <p:cNvPr id="16" name="Individual Work">
            <a:extLst>
              <a:ext uri="{FF2B5EF4-FFF2-40B4-BE49-F238E27FC236}">
                <a16:creationId xmlns:a16="http://schemas.microsoft.com/office/drawing/2014/main" id="{D7F121C9-ABB6-40BA-86D9-D369D70F9A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08750"/>
            <a:ext cx="864000" cy="864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22A21EE-7059-48BE-9625-EE842C37863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6" b="20786"/>
          <a:stretch/>
        </p:blipFill>
        <p:spPr>
          <a:xfrm>
            <a:off x="520117" y="3517883"/>
            <a:ext cx="2427785" cy="2779035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9D999C7-91C1-40E9-893C-98A14E860A4F}"/>
              </a:ext>
            </a:extLst>
          </p:cNvPr>
          <p:cNvGrpSpPr/>
          <p:nvPr/>
        </p:nvGrpSpPr>
        <p:grpSpPr>
          <a:xfrm>
            <a:off x="1173579" y="4227659"/>
            <a:ext cx="1840439" cy="1840439"/>
            <a:chOff x="743370" y="2884695"/>
            <a:chExt cx="1840439" cy="1840439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E149C45-8844-4107-81A9-2AE2A8F404E3}"/>
                </a:ext>
              </a:extLst>
            </p:cNvPr>
            <p:cNvSpPr/>
            <p:nvPr/>
          </p:nvSpPr>
          <p:spPr>
            <a:xfrm>
              <a:off x="743370" y="2884695"/>
              <a:ext cx="1840439" cy="1840439"/>
            </a:xfrm>
            <a:prstGeom prst="ellipse">
              <a:avLst/>
            </a:prstGeom>
            <a:solidFill>
              <a:srgbClr val="FAB00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F73B983-4A67-4E58-BBAE-35709642C414}"/>
                </a:ext>
              </a:extLst>
            </p:cNvPr>
            <p:cNvSpPr/>
            <p:nvPr/>
          </p:nvSpPr>
          <p:spPr>
            <a:xfrm>
              <a:off x="849123" y="3122025"/>
              <a:ext cx="159810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Tense your muscles to hold your balance </a:t>
              </a:r>
              <a:r>
                <a:rPr lang="en-GB" b="1" dirty="0"/>
                <a:t>still.</a:t>
              </a: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2851CEA5-2768-47AE-B70A-4DDA026D1D2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302"/>
          <a:stretch/>
        </p:blipFill>
        <p:spPr>
          <a:xfrm>
            <a:off x="3863429" y="2949099"/>
            <a:ext cx="1117580" cy="3347819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F55EEC7-935A-431F-993C-68F2548C3BDF}"/>
              </a:ext>
            </a:extLst>
          </p:cNvPr>
          <p:cNvGrpSpPr/>
          <p:nvPr/>
        </p:nvGrpSpPr>
        <p:grpSpPr>
          <a:xfrm>
            <a:off x="3414428" y="4169034"/>
            <a:ext cx="1957688" cy="1957688"/>
            <a:chOff x="743370" y="2884695"/>
            <a:chExt cx="1957688" cy="1957688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4483517-3104-4BA0-9B84-C7FC4B9CBAD4}"/>
                </a:ext>
              </a:extLst>
            </p:cNvPr>
            <p:cNvSpPr/>
            <p:nvPr/>
          </p:nvSpPr>
          <p:spPr>
            <a:xfrm>
              <a:off x="743370" y="2884695"/>
              <a:ext cx="1957688" cy="1957688"/>
            </a:xfrm>
            <a:prstGeom prst="ellipse">
              <a:avLst/>
            </a:prstGeom>
            <a:solidFill>
              <a:srgbClr val="FAB00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C18D1EB-43E4-4598-8883-1477B901ECCD}"/>
                </a:ext>
              </a:extLst>
            </p:cNvPr>
            <p:cNvSpPr/>
            <p:nvPr/>
          </p:nvSpPr>
          <p:spPr>
            <a:xfrm>
              <a:off x="1010357" y="3161660"/>
              <a:ext cx="1462687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/>
                <a:t>Stretch</a:t>
              </a:r>
              <a:r>
                <a:rPr lang="en-GB" dirty="0"/>
                <a:t> the parts of your body as much as you can.</a:t>
              </a:r>
            </a:p>
          </p:txBody>
        </p:sp>
      </p:grpSp>
      <p:pic>
        <p:nvPicPr>
          <p:cNvPr id="80" name="Picture 79">
            <a:extLst>
              <a:ext uri="{FF2B5EF4-FFF2-40B4-BE49-F238E27FC236}">
                <a16:creationId xmlns:a16="http://schemas.microsoft.com/office/drawing/2014/main" id="{42C15AC0-CB27-4937-B88D-24D9954AE3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7" y="2808254"/>
            <a:ext cx="1990561" cy="3448451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AD61842-01FB-4F61-8EEC-AA6D4222E921}"/>
              </a:ext>
            </a:extLst>
          </p:cNvPr>
          <p:cNvGrpSpPr/>
          <p:nvPr/>
        </p:nvGrpSpPr>
        <p:grpSpPr>
          <a:xfrm>
            <a:off x="5796893" y="4112035"/>
            <a:ext cx="2071687" cy="2071687"/>
            <a:chOff x="743370" y="2884695"/>
            <a:chExt cx="2071687" cy="2071687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4012303-D245-4407-9E4D-2F31021671EA}"/>
                </a:ext>
              </a:extLst>
            </p:cNvPr>
            <p:cNvSpPr/>
            <p:nvPr/>
          </p:nvSpPr>
          <p:spPr>
            <a:xfrm>
              <a:off x="743370" y="2884695"/>
              <a:ext cx="2071687" cy="2071687"/>
            </a:xfrm>
            <a:prstGeom prst="ellipse">
              <a:avLst/>
            </a:prstGeom>
            <a:solidFill>
              <a:srgbClr val="FAB003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8F4D9D0-C14E-4430-99C9-5F81E4FD764E}"/>
                </a:ext>
              </a:extLst>
            </p:cNvPr>
            <p:cNvSpPr/>
            <p:nvPr/>
          </p:nvSpPr>
          <p:spPr>
            <a:xfrm>
              <a:off x="949835" y="3066718"/>
              <a:ext cx="169501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b="1" dirty="0"/>
                <a:t>Stay</a:t>
              </a:r>
              <a:r>
                <a:rPr lang="en-GB" dirty="0"/>
                <a:t> in position for a few seconds to show your clear body shape.  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0019D82F-B11C-4B72-AB39-B74CA7AAD88D}"/>
              </a:ext>
            </a:extLst>
          </p:cNvPr>
          <p:cNvSpPr/>
          <p:nvPr/>
        </p:nvSpPr>
        <p:spPr>
          <a:xfrm>
            <a:off x="522373" y="2452318"/>
            <a:ext cx="8094038" cy="646331"/>
          </a:xfrm>
          <a:prstGeom prst="rect">
            <a:avLst/>
          </a:prstGeom>
          <a:solidFill>
            <a:srgbClr val="87BD32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Now, practise your balancing again, remembering the keywords: </a:t>
            </a:r>
            <a:br>
              <a:rPr lang="en-GB" dirty="0"/>
            </a:br>
            <a:r>
              <a:rPr lang="en-GB" b="1" dirty="0"/>
              <a:t>still</a:t>
            </a:r>
            <a:r>
              <a:rPr lang="en-GB" dirty="0"/>
              <a:t>, </a:t>
            </a:r>
            <a:r>
              <a:rPr lang="en-GB" b="1" dirty="0"/>
              <a:t>stretch</a:t>
            </a:r>
            <a:r>
              <a:rPr lang="en-GB" dirty="0"/>
              <a:t> and </a:t>
            </a:r>
            <a:r>
              <a:rPr lang="en-GB" b="1" dirty="0"/>
              <a:t>stay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3442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39" grpId="0" animBg="1"/>
      <p:bldP spid="39" grpId="1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FDABA526-4472-4C2F-8269-F7F99028E3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" t="2978" r="5794" b="1168"/>
          <a:stretch/>
        </p:blipFill>
        <p:spPr>
          <a:xfrm>
            <a:off x="520118" y="1327494"/>
            <a:ext cx="8094038" cy="5006110"/>
          </a:xfrm>
          <a:prstGeom prst="roundRect">
            <a:avLst>
              <a:gd name="adj" fmla="val 3246"/>
            </a:avLst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4669BE-9B18-444E-BDBB-A5172DC748B7}"/>
              </a:ext>
            </a:extLst>
          </p:cNvPr>
          <p:cNvSpPr/>
          <p:nvPr/>
        </p:nvSpPr>
        <p:spPr>
          <a:xfrm>
            <a:off x="511278" y="1229743"/>
            <a:ext cx="8095366" cy="5103861"/>
          </a:xfrm>
          <a:prstGeom prst="roundRect">
            <a:avLst>
              <a:gd name="adj" fmla="val 1395"/>
            </a:avLst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Time to Perform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E3A8C65-8C52-432B-9031-2B3A7B138F04}"/>
              </a:ext>
            </a:extLst>
          </p:cNvPr>
          <p:cNvSpPr/>
          <p:nvPr/>
        </p:nvSpPr>
        <p:spPr>
          <a:xfrm>
            <a:off x="530473" y="1288465"/>
            <a:ext cx="8083683" cy="715089"/>
          </a:xfrm>
          <a:prstGeom prst="roundRect">
            <a:avLst>
              <a:gd name="adj" fmla="val 13148"/>
            </a:avLst>
          </a:prstGeom>
          <a:solidFill>
            <a:srgbClr val="FAB003"/>
          </a:solidFill>
        </p:spPr>
        <p:txBody>
          <a:bodyPr wrap="square" lIns="108000">
            <a:spAutoFit/>
          </a:bodyPr>
          <a:lstStyle/>
          <a:p>
            <a:pPr algn="ctr"/>
            <a:r>
              <a:rPr lang="en-GB" dirty="0"/>
              <a:t>Now you are ready to perform a sequence using </a:t>
            </a:r>
            <a:br>
              <a:rPr lang="en-GB" dirty="0"/>
            </a:br>
            <a:r>
              <a:rPr lang="en-GB" dirty="0"/>
              <a:t>the skills that you have practised.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2F73AFC-9913-48A8-9297-67C6C5419852}"/>
              </a:ext>
            </a:extLst>
          </p:cNvPr>
          <p:cNvSpPr/>
          <p:nvPr/>
        </p:nvSpPr>
        <p:spPr>
          <a:xfrm>
            <a:off x="518790" y="1947288"/>
            <a:ext cx="8088315" cy="401479"/>
          </a:xfrm>
          <a:prstGeom prst="roundRect">
            <a:avLst>
              <a:gd name="adj" fmla="val 14321"/>
            </a:avLst>
          </a:prstGeom>
          <a:solidFill>
            <a:srgbClr val="259C9F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In your sequence, you will travel and balance. </a:t>
            </a:r>
          </a:p>
        </p:txBody>
      </p:sp>
      <p:pic>
        <p:nvPicPr>
          <p:cNvPr id="31" name="Individual Work">
            <a:extLst>
              <a:ext uri="{FF2B5EF4-FFF2-40B4-BE49-F238E27FC236}">
                <a16:creationId xmlns:a16="http://schemas.microsoft.com/office/drawing/2014/main" id="{A6A5F77C-7C59-4AE4-A5C4-26E544FC1A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08750"/>
            <a:ext cx="864000" cy="864000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93217398-690C-4710-84BF-6E47F2ABC971}"/>
              </a:ext>
            </a:extLst>
          </p:cNvPr>
          <p:cNvGrpSpPr/>
          <p:nvPr/>
        </p:nvGrpSpPr>
        <p:grpSpPr>
          <a:xfrm>
            <a:off x="3540304" y="4342484"/>
            <a:ext cx="1350631" cy="1849437"/>
            <a:chOff x="2750515" y="2974233"/>
            <a:chExt cx="1350631" cy="18494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BF00AF9-D61F-4BC4-B825-5B4E386C1035}"/>
                </a:ext>
              </a:extLst>
            </p:cNvPr>
            <p:cNvGrpSpPr/>
            <p:nvPr/>
          </p:nvGrpSpPr>
          <p:grpSpPr>
            <a:xfrm>
              <a:off x="2750515" y="2974233"/>
              <a:ext cx="1350631" cy="1849437"/>
              <a:chOff x="2750515" y="2974233"/>
              <a:chExt cx="1350631" cy="1849437"/>
            </a:xfrm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31D13D72-6193-4FDA-AEC1-36295D7E3AFD}"/>
                  </a:ext>
                </a:extLst>
              </p:cNvPr>
              <p:cNvSpPr/>
              <p:nvPr/>
            </p:nvSpPr>
            <p:spPr>
              <a:xfrm>
                <a:off x="2750517" y="2974233"/>
                <a:ext cx="1350628" cy="1849437"/>
              </a:xfrm>
              <a:prstGeom prst="roundRect">
                <a:avLst>
                  <a:gd name="adj" fmla="val 7971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3C722A1-F952-4664-BFF1-E806D07DAABC}"/>
                  </a:ext>
                </a:extLst>
              </p:cNvPr>
              <p:cNvSpPr/>
              <p:nvPr/>
            </p:nvSpPr>
            <p:spPr>
              <a:xfrm rot="10800000">
                <a:off x="2750515" y="2988431"/>
                <a:ext cx="1350631" cy="490537"/>
              </a:xfrm>
              <a:custGeom>
                <a:avLst/>
                <a:gdLst>
                  <a:gd name="connsiteX0" fmla="*/ 675317 w 1350631"/>
                  <a:gd name="connsiteY0" fmla="*/ 0 h 625335"/>
                  <a:gd name="connsiteX1" fmla="*/ 1350631 w 1350631"/>
                  <a:gd name="connsiteY1" fmla="*/ 225432 h 625335"/>
                  <a:gd name="connsiteX2" fmla="*/ 1350631 w 1350631"/>
                  <a:gd name="connsiteY2" fmla="*/ 450865 h 625335"/>
                  <a:gd name="connsiteX3" fmla="*/ 1350628 w 1350631"/>
                  <a:gd name="connsiteY3" fmla="*/ 450865 h 625335"/>
                  <a:gd name="connsiteX4" fmla="*/ 1350628 w 1350631"/>
                  <a:gd name="connsiteY4" fmla="*/ 530409 h 625335"/>
                  <a:gd name="connsiteX5" fmla="*/ 1255702 w 1350631"/>
                  <a:gd name="connsiteY5" fmla="*/ 625335 h 625335"/>
                  <a:gd name="connsiteX6" fmla="*/ 94926 w 1350631"/>
                  <a:gd name="connsiteY6" fmla="*/ 625335 h 625335"/>
                  <a:gd name="connsiteX7" fmla="*/ 0 w 1350631"/>
                  <a:gd name="connsiteY7" fmla="*/ 530409 h 625335"/>
                  <a:gd name="connsiteX8" fmla="*/ 0 w 1350631"/>
                  <a:gd name="connsiteY8" fmla="*/ 371320 h 625335"/>
                  <a:gd name="connsiteX9" fmla="*/ 2 w 1350631"/>
                  <a:gd name="connsiteY9" fmla="*/ 371313 h 625335"/>
                  <a:gd name="connsiteX10" fmla="*/ 2 w 1350631"/>
                  <a:gd name="connsiteY10" fmla="*/ 225432 h 625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0631" h="625335">
                    <a:moveTo>
                      <a:pt x="675317" y="0"/>
                    </a:moveTo>
                    <a:lnTo>
                      <a:pt x="1350631" y="225432"/>
                    </a:lnTo>
                    <a:lnTo>
                      <a:pt x="1350631" y="450865"/>
                    </a:lnTo>
                    <a:lnTo>
                      <a:pt x="1350628" y="450865"/>
                    </a:lnTo>
                    <a:lnTo>
                      <a:pt x="1350628" y="530409"/>
                    </a:lnTo>
                    <a:cubicBezTo>
                      <a:pt x="1350628" y="582835"/>
                      <a:pt x="1308128" y="625335"/>
                      <a:pt x="1255702" y="625335"/>
                    </a:cubicBezTo>
                    <a:lnTo>
                      <a:pt x="94926" y="625335"/>
                    </a:lnTo>
                    <a:cubicBezTo>
                      <a:pt x="42500" y="625335"/>
                      <a:pt x="0" y="582835"/>
                      <a:pt x="0" y="530409"/>
                    </a:cubicBezTo>
                    <a:lnTo>
                      <a:pt x="0" y="371320"/>
                    </a:lnTo>
                    <a:lnTo>
                      <a:pt x="2" y="371313"/>
                    </a:lnTo>
                    <a:lnTo>
                      <a:pt x="2" y="225432"/>
                    </a:lnTo>
                    <a:close/>
                  </a:path>
                </a:pathLst>
              </a:custGeom>
              <a:solidFill>
                <a:srgbClr val="87BD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79CB2862-29E3-4B79-8808-6521D43439B4}"/>
                  </a:ext>
                </a:extLst>
              </p:cNvPr>
              <p:cNvSpPr/>
              <p:nvPr/>
            </p:nvSpPr>
            <p:spPr>
              <a:xfrm>
                <a:off x="3001676" y="3027590"/>
                <a:ext cx="8483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Travel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B453198-2AF4-46DE-97EC-3A01FEEAB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2718" y="3544196"/>
              <a:ext cx="613446" cy="1212997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B5A295C-2976-45B2-B3EB-5E3DAA23B90B}"/>
              </a:ext>
            </a:extLst>
          </p:cNvPr>
          <p:cNvGrpSpPr/>
          <p:nvPr/>
        </p:nvGrpSpPr>
        <p:grpSpPr>
          <a:xfrm>
            <a:off x="2076664" y="2396350"/>
            <a:ext cx="1350631" cy="1809627"/>
            <a:chOff x="6137394" y="3629934"/>
            <a:chExt cx="1350631" cy="180962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5A3CE61-059B-4DB6-A48F-3A2B21E46307}"/>
                </a:ext>
              </a:extLst>
            </p:cNvPr>
            <p:cNvGrpSpPr/>
            <p:nvPr/>
          </p:nvGrpSpPr>
          <p:grpSpPr>
            <a:xfrm>
              <a:off x="6137394" y="3629934"/>
              <a:ext cx="1350631" cy="1809627"/>
              <a:chOff x="6137394" y="3629934"/>
              <a:chExt cx="1350631" cy="1809627"/>
            </a:xfrm>
          </p:grpSpPr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5968F180-F738-427F-B81C-255B28CA46F5}"/>
                  </a:ext>
                </a:extLst>
              </p:cNvPr>
              <p:cNvSpPr/>
              <p:nvPr/>
            </p:nvSpPr>
            <p:spPr>
              <a:xfrm>
                <a:off x="6137395" y="3629934"/>
                <a:ext cx="1350628" cy="1809627"/>
              </a:xfrm>
              <a:prstGeom prst="roundRect">
                <a:avLst>
                  <a:gd name="adj" fmla="val 7971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D30146F3-AF90-45F2-A01B-7EFB9532A5FE}"/>
                  </a:ext>
                </a:extLst>
              </p:cNvPr>
              <p:cNvSpPr/>
              <p:nvPr/>
            </p:nvSpPr>
            <p:spPr>
              <a:xfrm>
                <a:off x="6137394" y="4933862"/>
                <a:ext cx="1350631" cy="504746"/>
              </a:xfrm>
              <a:custGeom>
                <a:avLst/>
                <a:gdLst>
                  <a:gd name="connsiteX0" fmla="*/ 675317 w 1350631"/>
                  <a:gd name="connsiteY0" fmla="*/ 0 h 625335"/>
                  <a:gd name="connsiteX1" fmla="*/ 1350631 w 1350631"/>
                  <a:gd name="connsiteY1" fmla="*/ 225432 h 625335"/>
                  <a:gd name="connsiteX2" fmla="*/ 1350631 w 1350631"/>
                  <a:gd name="connsiteY2" fmla="*/ 450865 h 625335"/>
                  <a:gd name="connsiteX3" fmla="*/ 1350628 w 1350631"/>
                  <a:gd name="connsiteY3" fmla="*/ 450865 h 625335"/>
                  <a:gd name="connsiteX4" fmla="*/ 1350628 w 1350631"/>
                  <a:gd name="connsiteY4" fmla="*/ 530409 h 625335"/>
                  <a:gd name="connsiteX5" fmla="*/ 1255702 w 1350631"/>
                  <a:gd name="connsiteY5" fmla="*/ 625335 h 625335"/>
                  <a:gd name="connsiteX6" fmla="*/ 94926 w 1350631"/>
                  <a:gd name="connsiteY6" fmla="*/ 625335 h 625335"/>
                  <a:gd name="connsiteX7" fmla="*/ 0 w 1350631"/>
                  <a:gd name="connsiteY7" fmla="*/ 530409 h 625335"/>
                  <a:gd name="connsiteX8" fmla="*/ 0 w 1350631"/>
                  <a:gd name="connsiteY8" fmla="*/ 371320 h 625335"/>
                  <a:gd name="connsiteX9" fmla="*/ 2 w 1350631"/>
                  <a:gd name="connsiteY9" fmla="*/ 371313 h 625335"/>
                  <a:gd name="connsiteX10" fmla="*/ 2 w 1350631"/>
                  <a:gd name="connsiteY10" fmla="*/ 225432 h 625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0631" h="625335">
                    <a:moveTo>
                      <a:pt x="675317" y="0"/>
                    </a:moveTo>
                    <a:lnTo>
                      <a:pt x="1350631" y="225432"/>
                    </a:lnTo>
                    <a:lnTo>
                      <a:pt x="1350631" y="450865"/>
                    </a:lnTo>
                    <a:lnTo>
                      <a:pt x="1350628" y="450865"/>
                    </a:lnTo>
                    <a:lnTo>
                      <a:pt x="1350628" y="530409"/>
                    </a:lnTo>
                    <a:cubicBezTo>
                      <a:pt x="1350628" y="582835"/>
                      <a:pt x="1308128" y="625335"/>
                      <a:pt x="1255702" y="625335"/>
                    </a:cubicBezTo>
                    <a:lnTo>
                      <a:pt x="94926" y="625335"/>
                    </a:lnTo>
                    <a:cubicBezTo>
                      <a:pt x="42500" y="625335"/>
                      <a:pt x="0" y="582835"/>
                      <a:pt x="0" y="530409"/>
                    </a:cubicBezTo>
                    <a:lnTo>
                      <a:pt x="0" y="371320"/>
                    </a:lnTo>
                    <a:lnTo>
                      <a:pt x="2" y="371313"/>
                    </a:lnTo>
                    <a:lnTo>
                      <a:pt x="2" y="225432"/>
                    </a:lnTo>
                    <a:close/>
                  </a:path>
                </a:pathLst>
              </a:custGeom>
              <a:solidFill>
                <a:srgbClr val="FAB0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23C6322E-CF0E-43EC-8E2B-5C2C8B659318}"/>
                  </a:ext>
                </a:extLst>
              </p:cNvPr>
              <p:cNvSpPr/>
              <p:nvPr/>
            </p:nvSpPr>
            <p:spPr>
              <a:xfrm>
                <a:off x="6305999" y="5060887"/>
                <a:ext cx="10134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Balance</a:t>
                </a:r>
              </a:p>
            </p:txBody>
          </p:sp>
        </p:grpSp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15C4A8F7-A132-45CB-9402-97621902E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7820" y="3951689"/>
              <a:ext cx="1330204" cy="798352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470EBA4-1C2A-4327-BA1F-A92EBA920773}"/>
              </a:ext>
            </a:extLst>
          </p:cNvPr>
          <p:cNvGrpSpPr/>
          <p:nvPr/>
        </p:nvGrpSpPr>
        <p:grpSpPr>
          <a:xfrm>
            <a:off x="3540304" y="2423158"/>
            <a:ext cx="1350631" cy="1782819"/>
            <a:chOff x="7284729" y="2689227"/>
            <a:chExt cx="1350631" cy="178281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5EBE182-8E00-47E9-A05A-082F40E70D5E}"/>
                </a:ext>
              </a:extLst>
            </p:cNvPr>
            <p:cNvGrpSpPr/>
            <p:nvPr/>
          </p:nvGrpSpPr>
          <p:grpSpPr>
            <a:xfrm>
              <a:off x="7284729" y="2689227"/>
              <a:ext cx="1350631" cy="1782819"/>
              <a:chOff x="7284729" y="2689227"/>
              <a:chExt cx="1350631" cy="1782819"/>
            </a:xfrm>
          </p:grpSpPr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45721B2E-85C6-4BAF-926F-CC23AB5138E8}"/>
                  </a:ext>
                </a:extLst>
              </p:cNvPr>
              <p:cNvSpPr/>
              <p:nvPr/>
            </p:nvSpPr>
            <p:spPr>
              <a:xfrm>
                <a:off x="7284731" y="2689227"/>
                <a:ext cx="1350628" cy="1782819"/>
              </a:xfrm>
              <a:prstGeom prst="roundRect">
                <a:avLst>
                  <a:gd name="adj" fmla="val 7971"/>
                </a:avLst>
              </a:prstGeom>
              <a:solidFill>
                <a:srgbClr val="C5F0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29B4B9F0-2514-4999-8013-8A08B35942A8}"/>
                  </a:ext>
                </a:extLst>
              </p:cNvPr>
              <p:cNvSpPr/>
              <p:nvPr/>
            </p:nvSpPr>
            <p:spPr>
              <a:xfrm rot="10800000">
                <a:off x="7284729" y="2693067"/>
                <a:ext cx="1350631" cy="481738"/>
              </a:xfrm>
              <a:custGeom>
                <a:avLst/>
                <a:gdLst>
                  <a:gd name="connsiteX0" fmla="*/ 675317 w 1350631"/>
                  <a:gd name="connsiteY0" fmla="*/ 0 h 625335"/>
                  <a:gd name="connsiteX1" fmla="*/ 1350631 w 1350631"/>
                  <a:gd name="connsiteY1" fmla="*/ 225432 h 625335"/>
                  <a:gd name="connsiteX2" fmla="*/ 1350631 w 1350631"/>
                  <a:gd name="connsiteY2" fmla="*/ 450865 h 625335"/>
                  <a:gd name="connsiteX3" fmla="*/ 1350628 w 1350631"/>
                  <a:gd name="connsiteY3" fmla="*/ 450865 h 625335"/>
                  <a:gd name="connsiteX4" fmla="*/ 1350628 w 1350631"/>
                  <a:gd name="connsiteY4" fmla="*/ 530409 h 625335"/>
                  <a:gd name="connsiteX5" fmla="*/ 1255702 w 1350631"/>
                  <a:gd name="connsiteY5" fmla="*/ 625335 h 625335"/>
                  <a:gd name="connsiteX6" fmla="*/ 94926 w 1350631"/>
                  <a:gd name="connsiteY6" fmla="*/ 625335 h 625335"/>
                  <a:gd name="connsiteX7" fmla="*/ 0 w 1350631"/>
                  <a:gd name="connsiteY7" fmla="*/ 530409 h 625335"/>
                  <a:gd name="connsiteX8" fmla="*/ 0 w 1350631"/>
                  <a:gd name="connsiteY8" fmla="*/ 371320 h 625335"/>
                  <a:gd name="connsiteX9" fmla="*/ 2 w 1350631"/>
                  <a:gd name="connsiteY9" fmla="*/ 371313 h 625335"/>
                  <a:gd name="connsiteX10" fmla="*/ 2 w 1350631"/>
                  <a:gd name="connsiteY10" fmla="*/ 225432 h 625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0631" h="625335">
                    <a:moveTo>
                      <a:pt x="675317" y="0"/>
                    </a:moveTo>
                    <a:lnTo>
                      <a:pt x="1350631" y="225432"/>
                    </a:lnTo>
                    <a:lnTo>
                      <a:pt x="1350631" y="450865"/>
                    </a:lnTo>
                    <a:lnTo>
                      <a:pt x="1350628" y="450865"/>
                    </a:lnTo>
                    <a:lnTo>
                      <a:pt x="1350628" y="530409"/>
                    </a:lnTo>
                    <a:cubicBezTo>
                      <a:pt x="1350628" y="582835"/>
                      <a:pt x="1308128" y="625335"/>
                      <a:pt x="1255702" y="625335"/>
                    </a:cubicBezTo>
                    <a:lnTo>
                      <a:pt x="94926" y="625335"/>
                    </a:lnTo>
                    <a:cubicBezTo>
                      <a:pt x="42500" y="625335"/>
                      <a:pt x="0" y="582835"/>
                      <a:pt x="0" y="530409"/>
                    </a:cubicBezTo>
                    <a:lnTo>
                      <a:pt x="0" y="371320"/>
                    </a:lnTo>
                    <a:lnTo>
                      <a:pt x="2" y="371313"/>
                    </a:lnTo>
                    <a:lnTo>
                      <a:pt x="2" y="225432"/>
                    </a:lnTo>
                    <a:close/>
                  </a:path>
                </a:pathLst>
              </a:custGeom>
              <a:solidFill>
                <a:srgbClr val="2CB7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9DF1714-0B2C-4E47-8FAC-58AA72EB456E}"/>
                  </a:ext>
                </a:extLst>
              </p:cNvPr>
              <p:cNvSpPr/>
              <p:nvPr/>
            </p:nvSpPr>
            <p:spPr>
              <a:xfrm>
                <a:off x="7541500" y="2720152"/>
                <a:ext cx="8370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Tiptoe</a:t>
                </a:r>
              </a:p>
            </p:txBody>
          </p:sp>
        </p:grp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7CA9ED94-4A56-47D5-91CE-29D02358B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85839" y="3132639"/>
              <a:ext cx="819004" cy="1196353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3B5FC93-3856-460C-8636-41F171EF6985}"/>
              </a:ext>
            </a:extLst>
          </p:cNvPr>
          <p:cNvGrpSpPr/>
          <p:nvPr/>
        </p:nvGrpSpPr>
        <p:grpSpPr>
          <a:xfrm>
            <a:off x="613023" y="2387796"/>
            <a:ext cx="1350631" cy="1818181"/>
            <a:chOff x="537522" y="3005489"/>
            <a:chExt cx="1350631" cy="181818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10D5428-D9BC-44E1-9179-4345D5E6EC81}"/>
                </a:ext>
              </a:extLst>
            </p:cNvPr>
            <p:cNvGrpSpPr/>
            <p:nvPr/>
          </p:nvGrpSpPr>
          <p:grpSpPr>
            <a:xfrm>
              <a:off x="537522" y="3005489"/>
              <a:ext cx="1350631" cy="1818181"/>
              <a:chOff x="537522" y="3005489"/>
              <a:chExt cx="1350631" cy="1818181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3ADE5E85-1721-4EEC-9272-ECF1D2EF37DA}"/>
                  </a:ext>
                </a:extLst>
              </p:cNvPr>
              <p:cNvSpPr/>
              <p:nvPr/>
            </p:nvSpPr>
            <p:spPr>
              <a:xfrm>
                <a:off x="537524" y="3005489"/>
                <a:ext cx="1350628" cy="1818181"/>
              </a:xfrm>
              <a:prstGeom prst="roundRect">
                <a:avLst>
                  <a:gd name="adj" fmla="val 7971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A9460B1-E883-4112-A51F-82D57971DD9F}"/>
                  </a:ext>
                </a:extLst>
              </p:cNvPr>
              <p:cNvSpPr/>
              <p:nvPr/>
            </p:nvSpPr>
            <p:spPr>
              <a:xfrm rot="10800000">
                <a:off x="537522" y="3014043"/>
                <a:ext cx="1350631" cy="490537"/>
              </a:xfrm>
              <a:custGeom>
                <a:avLst/>
                <a:gdLst>
                  <a:gd name="connsiteX0" fmla="*/ 675317 w 1350631"/>
                  <a:gd name="connsiteY0" fmla="*/ 0 h 625335"/>
                  <a:gd name="connsiteX1" fmla="*/ 1350631 w 1350631"/>
                  <a:gd name="connsiteY1" fmla="*/ 225432 h 625335"/>
                  <a:gd name="connsiteX2" fmla="*/ 1350631 w 1350631"/>
                  <a:gd name="connsiteY2" fmla="*/ 450865 h 625335"/>
                  <a:gd name="connsiteX3" fmla="*/ 1350628 w 1350631"/>
                  <a:gd name="connsiteY3" fmla="*/ 450865 h 625335"/>
                  <a:gd name="connsiteX4" fmla="*/ 1350628 w 1350631"/>
                  <a:gd name="connsiteY4" fmla="*/ 530409 h 625335"/>
                  <a:gd name="connsiteX5" fmla="*/ 1255702 w 1350631"/>
                  <a:gd name="connsiteY5" fmla="*/ 625335 h 625335"/>
                  <a:gd name="connsiteX6" fmla="*/ 94926 w 1350631"/>
                  <a:gd name="connsiteY6" fmla="*/ 625335 h 625335"/>
                  <a:gd name="connsiteX7" fmla="*/ 0 w 1350631"/>
                  <a:gd name="connsiteY7" fmla="*/ 530409 h 625335"/>
                  <a:gd name="connsiteX8" fmla="*/ 0 w 1350631"/>
                  <a:gd name="connsiteY8" fmla="*/ 371320 h 625335"/>
                  <a:gd name="connsiteX9" fmla="*/ 2 w 1350631"/>
                  <a:gd name="connsiteY9" fmla="*/ 371313 h 625335"/>
                  <a:gd name="connsiteX10" fmla="*/ 2 w 1350631"/>
                  <a:gd name="connsiteY10" fmla="*/ 225432 h 625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0631" h="625335">
                    <a:moveTo>
                      <a:pt x="675317" y="0"/>
                    </a:moveTo>
                    <a:lnTo>
                      <a:pt x="1350631" y="225432"/>
                    </a:lnTo>
                    <a:lnTo>
                      <a:pt x="1350631" y="450865"/>
                    </a:lnTo>
                    <a:lnTo>
                      <a:pt x="1350628" y="450865"/>
                    </a:lnTo>
                    <a:lnTo>
                      <a:pt x="1350628" y="530409"/>
                    </a:lnTo>
                    <a:cubicBezTo>
                      <a:pt x="1350628" y="582835"/>
                      <a:pt x="1308128" y="625335"/>
                      <a:pt x="1255702" y="625335"/>
                    </a:cubicBezTo>
                    <a:lnTo>
                      <a:pt x="94926" y="625335"/>
                    </a:lnTo>
                    <a:cubicBezTo>
                      <a:pt x="42500" y="625335"/>
                      <a:pt x="0" y="582835"/>
                      <a:pt x="0" y="530409"/>
                    </a:cubicBezTo>
                    <a:lnTo>
                      <a:pt x="0" y="371320"/>
                    </a:lnTo>
                    <a:lnTo>
                      <a:pt x="2" y="371313"/>
                    </a:lnTo>
                    <a:lnTo>
                      <a:pt x="2" y="225432"/>
                    </a:lnTo>
                    <a:close/>
                  </a:path>
                </a:pathLst>
              </a:custGeom>
              <a:solidFill>
                <a:srgbClr val="87BD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095FBE8-2940-4884-8B1A-0554BFB5BDAB}"/>
                  </a:ext>
                </a:extLst>
              </p:cNvPr>
              <p:cNvSpPr/>
              <p:nvPr/>
            </p:nvSpPr>
            <p:spPr>
              <a:xfrm>
                <a:off x="788683" y="3049928"/>
                <a:ext cx="8483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Travel</a:t>
                </a:r>
              </a:p>
            </p:txBody>
          </p: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D050B08-0293-42FA-8142-DBC342C9B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31" y="3564581"/>
              <a:ext cx="521111" cy="1142134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CB69C0D-B9B9-4F38-9220-238239CA8C21}"/>
              </a:ext>
            </a:extLst>
          </p:cNvPr>
          <p:cNvGrpSpPr/>
          <p:nvPr/>
        </p:nvGrpSpPr>
        <p:grpSpPr>
          <a:xfrm>
            <a:off x="613023" y="4339886"/>
            <a:ext cx="1350631" cy="1818181"/>
            <a:chOff x="537522" y="3005489"/>
            <a:chExt cx="1350631" cy="1818181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B5EA8BA-425E-41AD-9414-4F5F53C2E6E8}"/>
                </a:ext>
              </a:extLst>
            </p:cNvPr>
            <p:cNvGrpSpPr/>
            <p:nvPr/>
          </p:nvGrpSpPr>
          <p:grpSpPr>
            <a:xfrm>
              <a:off x="537522" y="3005489"/>
              <a:ext cx="1350631" cy="1818181"/>
              <a:chOff x="537522" y="3005489"/>
              <a:chExt cx="1350631" cy="1818181"/>
            </a:xfrm>
          </p:grpSpPr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D2492C0D-A5B1-4B8C-8594-5C9A6A058EC1}"/>
                  </a:ext>
                </a:extLst>
              </p:cNvPr>
              <p:cNvSpPr/>
              <p:nvPr/>
            </p:nvSpPr>
            <p:spPr>
              <a:xfrm>
                <a:off x="537524" y="3005489"/>
                <a:ext cx="1350628" cy="1818181"/>
              </a:xfrm>
              <a:prstGeom prst="roundRect">
                <a:avLst>
                  <a:gd name="adj" fmla="val 7971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B77225BE-3798-49C0-BEAB-82CD4A117A8D}"/>
                  </a:ext>
                </a:extLst>
              </p:cNvPr>
              <p:cNvSpPr/>
              <p:nvPr/>
            </p:nvSpPr>
            <p:spPr>
              <a:xfrm rot="10800000">
                <a:off x="537522" y="3014043"/>
                <a:ext cx="1350631" cy="490537"/>
              </a:xfrm>
              <a:custGeom>
                <a:avLst/>
                <a:gdLst>
                  <a:gd name="connsiteX0" fmla="*/ 675317 w 1350631"/>
                  <a:gd name="connsiteY0" fmla="*/ 0 h 625335"/>
                  <a:gd name="connsiteX1" fmla="*/ 1350631 w 1350631"/>
                  <a:gd name="connsiteY1" fmla="*/ 225432 h 625335"/>
                  <a:gd name="connsiteX2" fmla="*/ 1350631 w 1350631"/>
                  <a:gd name="connsiteY2" fmla="*/ 450865 h 625335"/>
                  <a:gd name="connsiteX3" fmla="*/ 1350628 w 1350631"/>
                  <a:gd name="connsiteY3" fmla="*/ 450865 h 625335"/>
                  <a:gd name="connsiteX4" fmla="*/ 1350628 w 1350631"/>
                  <a:gd name="connsiteY4" fmla="*/ 530409 h 625335"/>
                  <a:gd name="connsiteX5" fmla="*/ 1255702 w 1350631"/>
                  <a:gd name="connsiteY5" fmla="*/ 625335 h 625335"/>
                  <a:gd name="connsiteX6" fmla="*/ 94926 w 1350631"/>
                  <a:gd name="connsiteY6" fmla="*/ 625335 h 625335"/>
                  <a:gd name="connsiteX7" fmla="*/ 0 w 1350631"/>
                  <a:gd name="connsiteY7" fmla="*/ 530409 h 625335"/>
                  <a:gd name="connsiteX8" fmla="*/ 0 w 1350631"/>
                  <a:gd name="connsiteY8" fmla="*/ 371320 h 625335"/>
                  <a:gd name="connsiteX9" fmla="*/ 2 w 1350631"/>
                  <a:gd name="connsiteY9" fmla="*/ 371313 h 625335"/>
                  <a:gd name="connsiteX10" fmla="*/ 2 w 1350631"/>
                  <a:gd name="connsiteY10" fmla="*/ 225432 h 625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0631" h="625335">
                    <a:moveTo>
                      <a:pt x="675317" y="0"/>
                    </a:moveTo>
                    <a:lnTo>
                      <a:pt x="1350631" y="225432"/>
                    </a:lnTo>
                    <a:lnTo>
                      <a:pt x="1350631" y="450865"/>
                    </a:lnTo>
                    <a:lnTo>
                      <a:pt x="1350628" y="450865"/>
                    </a:lnTo>
                    <a:lnTo>
                      <a:pt x="1350628" y="530409"/>
                    </a:lnTo>
                    <a:cubicBezTo>
                      <a:pt x="1350628" y="582835"/>
                      <a:pt x="1308128" y="625335"/>
                      <a:pt x="1255702" y="625335"/>
                    </a:cubicBezTo>
                    <a:lnTo>
                      <a:pt x="94926" y="625335"/>
                    </a:lnTo>
                    <a:cubicBezTo>
                      <a:pt x="42500" y="625335"/>
                      <a:pt x="0" y="582835"/>
                      <a:pt x="0" y="530409"/>
                    </a:cubicBezTo>
                    <a:lnTo>
                      <a:pt x="0" y="371320"/>
                    </a:lnTo>
                    <a:lnTo>
                      <a:pt x="2" y="371313"/>
                    </a:lnTo>
                    <a:lnTo>
                      <a:pt x="2" y="225432"/>
                    </a:lnTo>
                    <a:close/>
                  </a:path>
                </a:pathLst>
              </a:custGeom>
              <a:solidFill>
                <a:srgbClr val="87BD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1A55E24-89ED-47FD-BAD9-30112AAE3A54}"/>
                  </a:ext>
                </a:extLst>
              </p:cNvPr>
              <p:cNvSpPr/>
              <p:nvPr/>
            </p:nvSpPr>
            <p:spPr>
              <a:xfrm>
                <a:off x="788683" y="3049928"/>
                <a:ext cx="8483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Travel</a:t>
                </a:r>
              </a:p>
            </p:txBody>
          </p:sp>
        </p:grp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2008AB8-0A4C-4125-AD23-B3E3EE5E3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331" y="3564581"/>
              <a:ext cx="521111" cy="1142134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188FD6C-3A5E-460A-B0DE-F75EB57D9298}"/>
              </a:ext>
            </a:extLst>
          </p:cNvPr>
          <p:cNvGrpSpPr/>
          <p:nvPr/>
        </p:nvGrpSpPr>
        <p:grpSpPr>
          <a:xfrm>
            <a:off x="2076664" y="4348440"/>
            <a:ext cx="1350631" cy="1809627"/>
            <a:chOff x="6137394" y="3629934"/>
            <a:chExt cx="1350631" cy="180962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F509B9E-D5B4-4D15-80C1-8972C5EBC1AE}"/>
                </a:ext>
              </a:extLst>
            </p:cNvPr>
            <p:cNvGrpSpPr/>
            <p:nvPr/>
          </p:nvGrpSpPr>
          <p:grpSpPr>
            <a:xfrm>
              <a:off x="6137394" y="3629934"/>
              <a:ext cx="1350631" cy="1809627"/>
              <a:chOff x="6137394" y="3629934"/>
              <a:chExt cx="1350631" cy="1809627"/>
            </a:xfrm>
          </p:grpSpPr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C3B9E7AF-D508-4E4E-B586-7F97348B62E2}"/>
                  </a:ext>
                </a:extLst>
              </p:cNvPr>
              <p:cNvSpPr/>
              <p:nvPr/>
            </p:nvSpPr>
            <p:spPr>
              <a:xfrm>
                <a:off x="6137395" y="3629934"/>
                <a:ext cx="1350628" cy="1809627"/>
              </a:xfrm>
              <a:prstGeom prst="roundRect">
                <a:avLst>
                  <a:gd name="adj" fmla="val 7971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6A3DE5B1-A0F5-43A2-87F1-78AF6D2655FF}"/>
                  </a:ext>
                </a:extLst>
              </p:cNvPr>
              <p:cNvSpPr/>
              <p:nvPr/>
            </p:nvSpPr>
            <p:spPr>
              <a:xfrm>
                <a:off x="6137394" y="4933862"/>
                <a:ext cx="1350631" cy="504746"/>
              </a:xfrm>
              <a:custGeom>
                <a:avLst/>
                <a:gdLst>
                  <a:gd name="connsiteX0" fmla="*/ 675317 w 1350631"/>
                  <a:gd name="connsiteY0" fmla="*/ 0 h 625335"/>
                  <a:gd name="connsiteX1" fmla="*/ 1350631 w 1350631"/>
                  <a:gd name="connsiteY1" fmla="*/ 225432 h 625335"/>
                  <a:gd name="connsiteX2" fmla="*/ 1350631 w 1350631"/>
                  <a:gd name="connsiteY2" fmla="*/ 450865 h 625335"/>
                  <a:gd name="connsiteX3" fmla="*/ 1350628 w 1350631"/>
                  <a:gd name="connsiteY3" fmla="*/ 450865 h 625335"/>
                  <a:gd name="connsiteX4" fmla="*/ 1350628 w 1350631"/>
                  <a:gd name="connsiteY4" fmla="*/ 530409 h 625335"/>
                  <a:gd name="connsiteX5" fmla="*/ 1255702 w 1350631"/>
                  <a:gd name="connsiteY5" fmla="*/ 625335 h 625335"/>
                  <a:gd name="connsiteX6" fmla="*/ 94926 w 1350631"/>
                  <a:gd name="connsiteY6" fmla="*/ 625335 h 625335"/>
                  <a:gd name="connsiteX7" fmla="*/ 0 w 1350631"/>
                  <a:gd name="connsiteY7" fmla="*/ 530409 h 625335"/>
                  <a:gd name="connsiteX8" fmla="*/ 0 w 1350631"/>
                  <a:gd name="connsiteY8" fmla="*/ 371320 h 625335"/>
                  <a:gd name="connsiteX9" fmla="*/ 2 w 1350631"/>
                  <a:gd name="connsiteY9" fmla="*/ 371313 h 625335"/>
                  <a:gd name="connsiteX10" fmla="*/ 2 w 1350631"/>
                  <a:gd name="connsiteY10" fmla="*/ 225432 h 625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0631" h="625335">
                    <a:moveTo>
                      <a:pt x="675317" y="0"/>
                    </a:moveTo>
                    <a:lnTo>
                      <a:pt x="1350631" y="225432"/>
                    </a:lnTo>
                    <a:lnTo>
                      <a:pt x="1350631" y="450865"/>
                    </a:lnTo>
                    <a:lnTo>
                      <a:pt x="1350628" y="450865"/>
                    </a:lnTo>
                    <a:lnTo>
                      <a:pt x="1350628" y="530409"/>
                    </a:lnTo>
                    <a:cubicBezTo>
                      <a:pt x="1350628" y="582835"/>
                      <a:pt x="1308128" y="625335"/>
                      <a:pt x="1255702" y="625335"/>
                    </a:cubicBezTo>
                    <a:lnTo>
                      <a:pt x="94926" y="625335"/>
                    </a:lnTo>
                    <a:cubicBezTo>
                      <a:pt x="42500" y="625335"/>
                      <a:pt x="0" y="582835"/>
                      <a:pt x="0" y="530409"/>
                    </a:cubicBezTo>
                    <a:lnTo>
                      <a:pt x="0" y="371320"/>
                    </a:lnTo>
                    <a:lnTo>
                      <a:pt x="2" y="371313"/>
                    </a:lnTo>
                    <a:lnTo>
                      <a:pt x="2" y="225432"/>
                    </a:lnTo>
                    <a:close/>
                  </a:path>
                </a:pathLst>
              </a:custGeom>
              <a:solidFill>
                <a:srgbClr val="FAB0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8CEECF67-8B21-49AB-BB00-BEBC41CFFA6E}"/>
                  </a:ext>
                </a:extLst>
              </p:cNvPr>
              <p:cNvSpPr/>
              <p:nvPr/>
            </p:nvSpPr>
            <p:spPr>
              <a:xfrm>
                <a:off x="6305999" y="5060887"/>
                <a:ext cx="10134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Balance</a:t>
                </a:r>
              </a:p>
            </p:txBody>
          </p:sp>
        </p:grp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734CC0FE-B6B3-40F4-B124-EE1CB32CA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7820" y="3951689"/>
              <a:ext cx="1330204" cy="798352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79D8FC5-B4BD-4764-A27D-54193557F7D2}"/>
              </a:ext>
            </a:extLst>
          </p:cNvPr>
          <p:cNvGrpSpPr/>
          <p:nvPr/>
        </p:nvGrpSpPr>
        <p:grpSpPr>
          <a:xfrm>
            <a:off x="4983841" y="4348440"/>
            <a:ext cx="1350631" cy="1809627"/>
            <a:chOff x="6137394" y="3629934"/>
            <a:chExt cx="1350631" cy="1809627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2581D5E-1DF5-4C30-89E7-1A8FFFB40DEB}"/>
                </a:ext>
              </a:extLst>
            </p:cNvPr>
            <p:cNvGrpSpPr/>
            <p:nvPr/>
          </p:nvGrpSpPr>
          <p:grpSpPr>
            <a:xfrm>
              <a:off x="6137394" y="3629934"/>
              <a:ext cx="1350631" cy="1809627"/>
              <a:chOff x="6137394" y="3629934"/>
              <a:chExt cx="1350631" cy="1809627"/>
            </a:xfrm>
          </p:grpSpPr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3B376D5E-7ABC-43E3-827A-B8C7E5120BDA}"/>
                  </a:ext>
                </a:extLst>
              </p:cNvPr>
              <p:cNvSpPr/>
              <p:nvPr/>
            </p:nvSpPr>
            <p:spPr>
              <a:xfrm>
                <a:off x="6137395" y="3629934"/>
                <a:ext cx="1350628" cy="1809627"/>
              </a:xfrm>
              <a:prstGeom prst="roundRect">
                <a:avLst>
                  <a:gd name="adj" fmla="val 7971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71D912C-E30C-459C-8853-B8FD50B98D55}"/>
                  </a:ext>
                </a:extLst>
              </p:cNvPr>
              <p:cNvSpPr/>
              <p:nvPr/>
            </p:nvSpPr>
            <p:spPr>
              <a:xfrm>
                <a:off x="6137394" y="4933862"/>
                <a:ext cx="1350631" cy="504746"/>
              </a:xfrm>
              <a:custGeom>
                <a:avLst/>
                <a:gdLst>
                  <a:gd name="connsiteX0" fmla="*/ 675317 w 1350631"/>
                  <a:gd name="connsiteY0" fmla="*/ 0 h 625335"/>
                  <a:gd name="connsiteX1" fmla="*/ 1350631 w 1350631"/>
                  <a:gd name="connsiteY1" fmla="*/ 225432 h 625335"/>
                  <a:gd name="connsiteX2" fmla="*/ 1350631 w 1350631"/>
                  <a:gd name="connsiteY2" fmla="*/ 450865 h 625335"/>
                  <a:gd name="connsiteX3" fmla="*/ 1350628 w 1350631"/>
                  <a:gd name="connsiteY3" fmla="*/ 450865 h 625335"/>
                  <a:gd name="connsiteX4" fmla="*/ 1350628 w 1350631"/>
                  <a:gd name="connsiteY4" fmla="*/ 530409 h 625335"/>
                  <a:gd name="connsiteX5" fmla="*/ 1255702 w 1350631"/>
                  <a:gd name="connsiteY5" fmla="*/ 625335 h 625335"/>
                  <a:gd name="connsiteX6" fmla="*/ 94926 w 1350631"/>
                  <a:gd name="connsiteY6" fmla="*/ 625335 h 625335"/>
                  <a:gd name="connsiteX7" fmla="*/ 0 w 1350631"/>
                  <a:gd name="connsiteY7" fmla="*/ 530409 h 625335"/>
                  <a:gd name="connsiteX8" fmla="*/ 0 w 1350631"/>
                  <a:gd name="connsiteY8" fmla="*/ 371320 h 625335"/>
                  <a:gd name="connsiteX9" fmla="*/ 2 w 1350631"/>
                  <a:gd name="connsiteY9" fmla="*/ 371313 h 625335"/>
                  <a:gd name="connsiteX10" fmla="*/ 2 w 1350631"/>
                  <a:gd name="connsiteY10" fmla="*/ 225432 h 625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0631" h="625335">
                    <a:moveTo>
                      <a:pt x="675317" y="0"/>
                    </a:moveTo>
                    <a:lnTo>
                      <a:pt x="1350631" y="225432"/>
                    </a:lnTo>
                    <a:lnTo>
                      <a:pt x="1350631" y="450865"/>
                    </a:lnTo>
                    <a:lnTo>
                      <a:pt x="1350628" y="450865"/>
                    </a:lnTo>
                    <a:lnTo>
                      <a:pt x="1350628" y="530409"/>
                    </a:lnTo>
                    <a:cubicBezTo>
                      <a:pt x="1350628" y="582835"/>
                      <a:pt x="1308128" y="625335"/>
                      <a:pt x="1255702" y="625335"/>
                    </a:cubicBezTo>
                    <a:lnTo>
                      <a:pt x="94926" y="625335"/>
                    </a:lnTo>
                    <a:cubicBezTo>
                      <a:pt x="42500" y="625335"/>
                      <a:pt x="0" y="582835"/>
                      <a:pt x="0" y="530409"/>
                    </a:cubicBezTo>
                    <a:lnTo>
                      <a:pt x="0" y="371320"/>
                    </a:lnTo>
                    <a:lnTo>
                      <a:pt x="2" y="371313"/>
                    </a:lnTo>
                    <a:lnTo>
                      <a:pt x="2" y="225432"/>
                    </a:lnTo>
                    <a:close/>
                  </a:path>
                </a:pathLst>
              </a:custGeom>
              <a:solidFill>
                <a:srgbClr val="FAB0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3E9B0920-A2E3-441C-849F-12187EE349BB}"/>
                  </a:ext>
                </a:extLst>
              </p:cNvPr>
              <p:cNvSpPr/>
              <p:nvPr/>
            </p:nvSpPr>
            <p:spPr>
              <a:xfrm>
                <a:off x="6305999" y="5060887"/>
                <a:ext cx="10134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Balance</a:t>
                </a:r>
              </a:p>
            </p:txBody>
          </p:sp>
        </p:grp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27AC6862-2792-4382-9239-E3D87BF72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041" t="-11187" r="-9128" b="-7688"/>
            <a:stretch/>
          </p:blipFill>
          <p:spPr>
            <a:xfrm>
              <a:off x="6157820" y="3768822"/>
              <a:ext cx="1330204" cy="1164087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A3D44F3B-8D64-4088-A7B7-EA34ADBD99D0}"/>
              </a:ext>
            </a:extLst>
          </p:cNvPr>
          <p:cNvGrpSpPr/>
          <p:nvPr/>
        </p:nvGrpSpPr>
        <p:grpSpPr>
          <a:xfrm>
            <a:off x="6427377" y="4365906"/>
            <a:ext cx="1350631" cy="1782819"/>
            <a:chOff x="7284729" y="2689227"/>
            <a:chExt cx="1350631" cy="1782819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80754D53-4DFC-4783-8419-F74512929042}"/>
                </a:ext>
              </a:extLst>
            </p:cNvPr>
            <p:cNvGrpSpPr/>
            <p:nvPr/>
          </p:nvGrpSpPr>
          <p:grpSpPr>
            <a:xfrm>
              <a:off x="7284729" y="2689227"/>
              <a:ext cx="1350631" cy="1782819"/>
              <a:chOff x="7284729" y="2689227"/>
              <a:chExt cx="1350631" cy="1782819"/>
            </a:xfrm>
          </p:grpSpPr>
          <p:sp>
            <p:nvSpPr>
              <p:cNvPr id="105" name="Rectangle: Rounded Corners 104">
                <a:extLst>
                  <a:ext uri="{FF2B5EF4-FFF2-40B4-BE49-F238E27FC236}">
                    <a16:creationId xmlns:a16="http://schemas.microsoft.com/office/drawing/2014/main" id="{7998DE59-9110-4BD9-B037-89F852C9BD23}"/>
                  </a:ext>
                </a:extLst>
              </p:cNvPr>
              <p:cNvSpPr/>
              <p:nvPr/>
            </p:nvSpPr>
            <p:spPr>
              <a:xfrm>
                <a:off x="7284731" y="2689227"/>
                <a:ext cx="1350628" cy="1782819"/>
              </a:xfrm>
              <a:prstGeom prst="roundRect">
                <a:avLst>
                  <a:gd name="adj" fmla="val 7971"/>
                </a:avLst>
              </a:prstGeom>
              <a:solidFill>
                <a:srgbClr val="C5F0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DF70C4C3-BEA2-483D-94AC-67EAC9DF2BF6}"/>
                  </a:ext>
                </a:extLst>
              </p:cNvPr>
              <p:cNvSpPr/>
              <p:nvPr/>
            </p:nvSpPr>
            <p:spPr>
              <a:xfrm rot="10800000">
                <a:off x="7284729" y="2693067"/>
                <a:ext cx="1350631" cy="481738"/>
              </a:xfrm>
              <a:custGeom>
                <a:avLst/>
                <a:gdLst>
                  <a:gd name="connsiteX0" fmla="*/ 675317 w 1350631"/>
                  <a:gd name="connsiteY0" fmla="*/ 0 h 625335"/>
                  <a:gd name="connsiteX1" fmla="*/ 1350631 w 1350631"/>
                  <a:gd name="connsiteY1" fmla="*/ 225432 h 625335"/>
                  <a:gd name="connsiteX2" fmla="*/ 1350631 w 1350631"/>
                  <a:gd name="connsiteY2" fmla="*/ 450865 h 625335"/>
                  <a:gd name="connsiteX3" fmla="*/ 1350628 w 1350631"/>
                  <a:gd name="connsiteY3" fmla="*/ 450865 h 625335"/>
                  <a:gd name="connsiteX4" fmla="*/ 1350628 w 1350631"/>
                  <a:gd name="connsiteY4" fmla="*/ 530409 h 625335"/>
                  <a:gd name="connsiteX5" fmla="*/ 1255702 w 1350631"/>
                  <a:gd name="connsiteY5" fmla="*/ 625335 h 625335"/>
                  <a:gd name="connsiteX6" fmla="*/ 94926 w 1350631"/>
                  <a:gd name="connsiteY6" fmla="*/ 625335 h 625335"/>
                  <a:gd name="connsiteX7" fmla="*/ 0 w 1350631"/>
                  <a:gd name="connsiteY7" fmla="*/ 530409 h 625335"/>
                  <a:gd name="connsiteX8" fmla="*/ 0 w 1350631"/>
                  <a:gd name="connsiteY8" fmla="*/ 371320 h 625335"/>
                  <a:gd name="connsiteX9" fmla="*/ 2 w 1350631"/>
                  <a:gd name="connsiteY9" fmla="*/ 371313 h 625335"/>
                  <a:gd name="connsiteX10" fmla="*/ 2 w 1350631"/>
                  <a:gd name="connsiteY10" fmla="*/ 225432 h 625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0631" h="625335">
                    <a:moveTo>
                      <a:pt x="675317" y="0"/>
                    </a:moveTo>
                    <a:lnTo>
                      <a:pt x="1350631" y="225432"/>
                    </a:lnTo>
                    <a:lnTo>
                      <a:pt x="1350631" y="450865"/>
                    </a:lnTo>
                    <a:lnTo>
                      <a:pt x="1350628" y="450865"/>
                    </a:lnTo>
                    <a:lnTo>
                      <a:pt x="1350628" y="530409"/>
                    </a:lnTo>
                    <a:cubicBezTo>
                      <a:pt x="1350628" y="582835"/>
                      <a:pt x="1308128" y="625335"/>
                      <a:pt x="1255702" y="625335"/>
                    </a:cubicBezTo>
                    <a:lnTo>
                      <a:pt x="94926" y="625335"/>
                    </a:lnTo>
                    <a:cubicBezTo>
                      <a:pt x="42500" y="625335"/>
                      <a:pt x="0" y="582835"/>
                      <a:pt x="0" y="530409"/>
                    </a:cubicBezTo>
                    <a:lnTo>
                      <a:pt x="0" y="371320"/>
                    </a:lnTo>
                    <a:lnTo>
                      <a:pt x="2" y="371313"/>
                    </a:lnTo>
                    <a:lnTo>
                      <a:pt x="2" y="225432"/>
                    </a:lnTo>
                    <a:close/>
                  </a:path>
                </a:pathLst>
              </a:custGeom>
              <a:solidFill>
                <a:srgbClr val="2CB7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4CDFF2E-2E36-4B6B-AF6C-A9861611CADD}"/>
                  </a:ext>
                </a:extLst>
              </p:cNvPr>
              <p:cNvSpPr/>
              <p:nvPr/>
            </p:nvSpPr>
            <p:spPr>
              <a:xfrm>
                <a:off x="7541500" y="2720152"/>
                <a:ext cx="8370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Tiptoe</a:t>
                </a:r>
              </a:p>
            </p:txBody>
          </p:sp>
        </p:grp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CB4BDF78-195D-4FF7-AA84-A163845F1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85839" y="3132639"/>
              <a:ext cx="819004" cy="11963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493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/>
          <p:cNvSpPr/>
          <p:nvPr/>
        </p:nvSpPr>
        <p:spPr>
          <a:xfrm>
            <a:off x="464045" y="1395103"/>
            <a:ext cx="8199132" cy="467342"/>
          </a:xfrm>
          <a:prstGeom prst="roundRect">
            <a:avLst/>
          </a:prstGeom>
          <a:solidFill>
            <a:srgbClr val="87BD32"/>
          </a:solidFill>
        </p:spPr>
        <p:txBody>
          <a:bodyPr wrap="square" lIns="108000" tIns="72000" rIns="36000" bIns="7200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To cool our bodies down, we are going to be the three houses of the little pigs.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272640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Cool-Down: The Three Houses</a:t>
            </a:r>
          </a:p>
        </p:txBody>
      </p:sp>
      <p:pic>
        <p:nvPicPr>
          <p:cNvPr id="16" name="Whole Class">
            <a:extLst>
              <a:ext uri="{FF2B5EF4-FFF2-40B4-BE49-F238E27FC236}">
                <a16:creationId xmlns:a16="http://schemas.microsoft.com/office/drawing/2014/main" id="{B6842155-6676-4036-B7F7-3299B333DC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4DEB0EA-BBDC-4718-A1C8-8F4D787A4F9D}"/>
              </a:ext>
            </a:extLst>
          </p:cNvPr>
          <p:cNvGrpSpPr/>
          <p:nvPr/>
        </p:nvGrpSpPr>
        <p:grpSpPr>
          <a:xfrm>
            <a:off x="5907809" y="2712244"/>
            <a:ext cx="2182885" cy="1853366"/>
            <a:chOff x="4795262" y="4768899"/>
            <a:chExt cx="1656857" cy="140674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446660A-30F0-40E1-80B4-0B7B7C060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920318" y="4643843"/>
              <a:ext cx="1406745" cy="1656857"/>
            </a:xfrm>
            <a:prstGeom prst="rect">
              <a:avLst/>
            </a:prstGeom>
            <a:effectLst>
              <a:outerShdw dist="38100" dir="2400000" algn="tl" rotWithShape="0">
                <a:schemeClr val="tx1">
                  <a:lumMod val="75000"/>
                  <a:lumOff val="25000"/>
                  <a:alpha val="63000"/>
                </a:scheme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A2134AF-5779-4F6A-8E52-95C73ACCC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1414" y="4911716"/>
              <a:ext cx="1333896" cy="112110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EB8F3CE-F2A3-4FAA-8348-0F1D50922251}"/>
              </a:ext>
            </a:extLst>
          </p:cNvPr>
          <p:cNvGrpSpPr/>
          <p:nvPr/>
        </p:nvGrpSpPr>
        <p:grpSpPr>
          <a:xfrm>
            <a:off x="3454056" y="2738752"/>
            <a:ext cx="2182885" cy="1853366"/>
            <a:chOff x="4818575" y="3134474"/>
            <a:chExt cx="1656857" cy="140674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EB44D75-D4E8-4A60-B7B7-2E28F0B26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943631" y="3009418"/>
              <a:ext cx="1406745" cy="1656857"/>
            </a:xfrm>
            <a:prstGeom prst="rect">
              <a:avLst/>
            </a:prstGeom>
            <a:effectLst>
              <a:outerShdw dist="38100" dir="2400000" algn="tl" rotWithShape="0">
                <a:schemeClr val="tx1">
                  <a:lumMod val="75000"/>
                  <a:lumOff val="25000"/>
                  <a:alpha val="63000"/>
                </a:schemeClr>
              </a:outerShdw>
            </a:effectLst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C14A118-EFDA-47CB-B348-B76E58594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064" y="3373637"/>
              <a:ext cx="1437945" cy="1099119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4EFBCDF-8CFC-405B-9A1A-733DF8EB3101}"/>
              </a:ext>
            </a:extLst>
          </p:cNvPr>
          <p:cNvGrpSpPr/>
          <p:nvPr/>
        </p:nvGrpSpPr>
        <p:grpSpPr>
          <a:xfrm>
            <a:off x="939930" y="2740012"/>
            <a:ext cx="2182885" cy="1853366"/>
            <a:chOff x="6699734" y="3134474"/>
            <a:chExt cx="1656857" cy="140674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895EC60-BAC0-4557-8B08-6489B8B85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824790" y="3009418"/>
              <a:ext cx="1406745" cy="1656857"/>
            </a:xfrm>
            <a:prstGeom prst="rect">
              <a:avLst/>
            </a:prstGeom>
            <a:effectLst>
              <a:outerShdw dist="38100" dir="2400000" algn="tl" rotWithShape="0">
                <a:schemeClr val="tx1">
                  <a:lumMod val="75000"/>
                  <a:lumOff val="25000"/>
                  <a:alpha val="63000"/>
                </a:schemeClr>
              </a:outerShdw>
            </a:effectLst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C0DEA8DD-6FB0-4CED-9436-07295163C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4241" y="3480780"/>
              <a:ext cx="1495795" cy="897736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A08FDC-FE95-4238-B954-4038B78E804B}"/>
              </a:ext>
            </a:extLst>
          </p:cNvPr>
          <p:cNvSpPr/>
          <p:nvPr/>
        </p:nvSpPr>
        <p:spPr>
          <a:xfrm>
            <a:off x="464045" y="1893564"/>
            <a:ext cx="8199132" cy="715089"/>
          </a:xfrm>
          <a:prstGeom prst="roundRect">
            <a:avLst/>
          </a:prstGeom>
          <a:solidFill>
            <a:srgbClr val="2CB7BC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Your teacher will be using a percussion instrument to make the sound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of the wolf trying to blow down each house. 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4A9DE6D-EEA4-4958-889D-1EBE656E8A98}"/>
              </a:ext>
            </a:extLst>
          </p:cNvPr>
          <p:cNvSpPr/>
          <p:nvPr/>
        </p:nvSpPr>
        <p:spPr>
          <a:xfrm>
            <a:off x="1620238" y="4351251"/>
            <a:ext cx="833873" cy="408623"/>
          </a:xfrm>
          <a:prstGeom prst="roundRect">
            <a:avLst/>
          </a:prstGeom>
          <a:solidFill>
            <a:srgbClr val="FAB003"/>
          </a:solidFill>
          <a:ln w="28575">
            <a:solidFill>
              <a:srgbClr val="EFA603"/>
            </a:solidFill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straw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AAB758A1-8F59-4757-9D7A-912D994AA7D6}"/>
              </a:ext>
            </a:extLst>
          </p:cNvPr>
          <p:cNvSpPr/>
          <p:nvPr/>
        </p:nvSpPr>
        <p:spPr>
          <a:xfrm>
            <a:off x="4117424" y="4351251"/>
            <a:ext cx="820429" cy="408623"/>
          </a:xfrm>
          <a:prstGeom prst="roundRect">
            <a:avLst/>
          </a:prstGeom>
          <a:solidFill>
            <a:srgbClr val="FAB003"/>
          </a:solidFill>
          <a:ln w="28575">
            <a:solidFill>
              <a:srgbClr val="EFA603"/>
            </a:solidFill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sticks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0E4C218-75A8-4A24-AD4E-9CACF2DB6C72}"/>
              </a:ext>
            </a:extLst>
          </p:cNvPr>
          <p:cNvSpPr/>
          <p:nvPr/>
        </p:nvSpPr>
        <p:spPr>
          <a:xfrm>
            <a:off x="6614610" y="4351251"/>
            <a:ext cx="849491" cy="408623"/>
          </a:xfrm>
          <a:prstGeom prst="roundRect">
            <a:avLst/>
          </a:prstGeom>
          <a:solidFill>
            <a:srgbClr val="FAB003"/>
          </a:solidFill>
          <a:ln w="28575">
            <a:solidFill>
              <a:srgbClr val="EFA603"/>
            </a:solidFill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bricks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85784D-DE0E-4ACD-A854-AA063533CC15}"/>
              </a:ext>
            </a:extLst>
          </p:cNvPr>
          <p:cNvGrpSpPr/>
          <p:nvPr/>
        </p:nvGrpSpPr>
        <p:grpSpPr>
          <a:xfrm>
            <a:off x="-1120423" y="2639772"/>
            <a:ext cx="9286312" cy="4502555"/>
            <a:chOff x="-1120423" y="2639772"/>
            <a:chExt cx="9286312" cy="450255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AA0454B-867A-4E4A-A458-DA5B4CA87C6C}"/>
                </a:ext>
              </a:extLst>
            </p:cNvPr>
            <p:cNvSpPr/>
            <p:nvPr/>
          </p:nvSpPr>
          <p:spPr>
            <a:xfrm>
              <a:off x="369116" y="5417478"/>
              <a:ext cx="7796773" cy="408623"/>
            </a:xfrm>
            <a:prstGeom prst="roundRect">
              <a:avLst/>
            </a:prstGeom>
            <a:solidFill>
              <a:srgbClr val="FAB003"/>
            </a:solidFill>
            <a:ln w="28575">
              <a:solidFill>
                <a:srgbClr val="EFA603"/>
              </a:solidFill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GB" dirty="0">
                  <a:solidFill>
                    <a:schemeClr val="bg1"/>
                  </a:solidFill>
                </a:rPr>
                <a:t>On your way back to the classroom, can you tiptoe like the wolf?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CC08532-9177-4C20-ACD3-6088F2A613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0423" y="2639772"/>
              <a:ext cx="3082374" cy="4502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213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3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0" y="2679700"/>
            <a:ext cx="8388349" cy="1498600"/>
          </a:xfrm>
          <a:prstGeom prst="homePlate">
            <a:avLst>
              <a:gd name="adj" fmla="val 33051"/>
            </a:avLst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Twinkl" pitchFamily="2" charset="0"/>
              </a:rPr>
              <a:t>Let’s Review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8121650" y="2679700"/>
            <a:ext cx="1530350" cy="1498600"/>
          </a:xfrm>
          <a:prstGeom prst="chevron">
            <a:avLst>
              <a:gd name="adj" fmla="val 33150"/>
            </a:avLst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359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dirty="0">
                <a:latin typeface="Twinkl" pitchFamily="50" charset="0"/>
              </a:rPr>
              <a:t>Strong Balances</a:t>
            </a:r>
            <a:endParaRPr lang="en-GB" sz="3600" dirty="0">
              <a:latin typeface="+mn-lt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D492090-986F-4B67-B1D0-73F4E21408D2}"/>
              </a:ext>
            </a:extLst>
          </p:cNvPr>
          <p:cNvGrpSpPr/>
          <p:nvPr/>
        </p:nvGrpSpPr>
        <p:grpSpPr>
          <a:xfrm>
            <a:off x="520118" y="2537324"/>
            <a:ext cx="8094038" cy="3796279"/>
            <a:chOff x="520118" y="2537324"/>
            <a:chExt cx="8094038" cy="379627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137C57F-9235-4291-A7B2-E6818BD78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4" t="20139" r="727" b="3263"/>
            <a:stretch/>
          </p:blipFill>
          <p:spPr>
            <a:xfrm>
              <a:off x="520118" y="2537324"/>
              <a:ext cx="8094038" cy="3796279"/>
            </a:xfrm>
            <a:prstGeom prst="roundRect">
              <a:avLst>
                <a:gd name="adj" fmla="val 3246"/>
              </a:avLst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9DB568F-4B76-4B0A-8FC0-EE6C4D14197A}"/>
                </a:ext>
              </a:extLst>
            </p:cNvPr>
            <p:cNvSpPr/>
            <p:nvPr/>
          </p:nvSpPr>
          <p:spPr>
            <a:xfrm>
              <a:off x="2080471" y="2794015"/>
              <a:ext cx="6518245" cy="422405"/>
            </a:xfrm>
            <a:prstGeom prst="rect">
              <a:avLst/>
            </a:prstGeom>
            <a:solidFill>
              <a:srgbClr val="FFC000"/>
            </a:solidFill>
            <a:ln w="28575">
              <a:solidFill>
                <a:srgbClr val="EFA603"/>
              </a:solidFill>
            </a:ln>
          </p:spPr>
          <p:txBody>
            <a:bodyPr wrap="square" tIns="72000" bIns="72000">
              <a:spAutoFit/>
            </a:bodyPr>
            <a:lstStyle/>
            <a:p>
              <a:r>
                <a:rPr lang="en-GB" dirty="0"/>
                <a:t>   Use our three keywords to help you. 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E0B891D-1455-4812-BC68-F8F00E91D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586" r="35201"/>
            <a:stretch/>
          </p:blipFill>
          <p:spPr>
            <a:xfrm flipH="1">
              <a:off x="520118" y="2538573"/>
              <a:ext cx="3766656" cy="3622824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57FDF3C-5C5A-490E-BCE7-E32D25B02027}"/>
              </a:ext>
            </a:extLst>
          </p:cNvPr>
          <p:cNvSpPr/>
          <p:nvPr/>
        </p:nvSpPr>
        <p:spPr>
          <a:xfrm>
            <a:off x="520118" y="1521274"/>
            <a:ext cx="8086987" cy="967978"/>
          </a:xfrm>
          <a:prstGeom prst="roundRect">
            <a:avLst>
              <a:gd name="adj" fmla="val 9276"/>
            </a:avLst>
          </a:prstGeom>
          <a:solidFill>
            <a:schemeClr val="bg1"/>
          </a:solidFill>
          <a:ln>
            <a:solidFill>
              <a:srgbClr val="259C9F"/>
            </a:solidFill>
          </a:ln>
        </p:spPr>
        <p:txBody>
          <a:bodyPr wrap="square">
            <a:spAutoFit/>
          </a:bodyPr>
          <a:lstStyle/>
          <a:p>
            <a:endParaRPr lang="en-GB" dirty="0">
              <a:solidFill>
                <a:srgbClr val="00B050"/>
              </a:solidFill>
            </a:endParaRPr>
          </a:p>
          <a:p>
            <a:r>
              <a:rPr lang="en-GB" dirty="0">
                <a:solidFill>
                  <a:srgbClr val="00B050"/>
                </a:solidFill>
              </a:rPr>
              <a:t>Can you tell your partner what they need to remember for a </a:t>
            </a:r>
            <a:br>
              <a:rPr lang="en-GB" dirty="0">
                <a:solidFill>
                  <a:srgbClr val="00B050"/>
                </a:solidFill>
              </a:rPr>
            </a:br>
            <a:r>
              <a:rPr lang="en-GB" dirty="0">
                <a:solidFill>
                  <a:srgbClr val="00B050"/>
                </a:solidFill>
              </a:rPr>
              <a:t>strong, controlled balance? 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520118" y="1353892"/>
            <a:ext cx="8094038" cy="467342"/>
          </a:xfrm>
          <a:prstGeom prst="roundRect">
            <a:avLst/>
          </a:prstGeom>
          <a:solidFill>
            <a:srgbClr val="2AB7BD"/>
          </a:solidFill>
        </p:spPr>
        <p:txBody>
          <a:bodyPr wrap="square" lIns="108000" tIns="72000" rIns="36000" bIns="7200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Today, you performed some balances that were strong like the brick house. </a:t>
            </a:r>
          </a:p>
        </p:txBody>
      </p:sp>
      <p:pic>
        <p:nvPicPr>
          <p:cNvPr id="28" name="Talking Partners">
            <a:extLst>
              <a:ext uri="{FF2B5EF4-FFF2-40B4-BE49-F238E27FC236}">
                <a16:creationId xmlns:a16="http://schemas.microsoft.com/office/drawing/2014/main" id="{56F2D790-7A84-4A9E-839F-A36B7A441A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08750"/>
            <a:ext cx="864000" cy="864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C3A3491-5307-4C1C-BB83-DFA406273C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9"/>
          <a:stretch/>
        </p:blipFill>
        <p:spPr>
          <a:xfrm flipH="1">
            <a:off x="3837694" y="3960048"/>
            <a:ext cx="3194355" cy="2897952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794DF0-780B-4E16-BB26-F06B26FFDA92}"/>
              </a:ext>
            </a:extLst>
          </p:cNvPr>
          <p:cNvSpPr/>
          <p:nvPr/>
        </p:nvSpPr>
        <p:spPr>
          <a:xfrm>
            <a:off x="3331593" y="3390577"/>
            <a:ext cx="627867" cy="408623"/>
          </a:xfrm>
          <a:prstGeom prst="roundRect">
            <a:avLst/>
          </a:prstGeom>
          <a:solidFill>
            <a:srgbClr val="FAB003"/>
          </a:solidFill>
          <a:ln w="28575">
            <a:solidFill>
              <a:srgbClr val="EFA603"/>
            </a:solidFill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still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69FBF77-CB30-4306-8761-07A646F66379}"/>
              </a:ext>
            </a:extLst>
          </p:cNvPr>
          <p:cNvSpPr/>
          <p:nvPr/>
        </p:nvSpPr>
        <p:spPr>
          <a:xfrm>
            <a:off x="4338272" y="3390577"/>
            <a:ext cx="954386" cy="408623"/>
          </a:xfrm>
          <a:prstGeom prst="roundRect">
            <a:avLst/>
          </a:prstGeom>
          <a:solidFill>
            <a:srgbClr val="FAB003"/>
          </a:solidFill>
          <a:ln w="28575">
            <a:solidFill>
              <a:srgbClr val="EFA603"/>
            </a:solidFill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stretch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48E0057-3309-4AF5-96D0-B75082CB31CE}"/>
              </a:ext>
            </a:extLst>
          </p:cNvPr>
          <p:cNvSpPr/>
          <p:nvPr/>
        </p:nvSpPr>
        <p:spPr>
          <a:xfrm>
            <a:off x="5716031" y="3390577"/>
            <a:ext cx="673659" cy="408623"/>
          </a:xfrm>
          <a:prstGeom prst="roundRect">
            <a:avLst/>
          </a:prstGeom>
          <a:solidFill>
            <a:srgbClr val="FAB003"/>
          </a:solidFill>
          <a:ln w="28575">
            <a:solidFill>
              <a:srgbClr val="EFA603"/>
            </a:solidFill>
          </a:ln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stay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B1AA744-4A47-4510-A962-8000267AFD2F}"/>
              </a:ext>
            </a:extLst>
          </p:cNvPr>
          <p:cNvGrpSpPr/>
          <p:nvPr/>
        </p:nvGrpSpPr>
        <p:grpSpPr>
          <a:xfrm>
            <a:off x="693763" y="3093880"/>
            <a:ext cx="1771861" cy="3764120"/>
            <a:chOff x="1097758" y="2788650"/>
            <a:chExt cx="1113726" cy="236598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1E605FC-017A-4ED2-BCC2-80D244BF2F7A}"/>
                </a:ext>
              </a:extLst>
            </p:cNvPr>
            <p:cNvSpPr/>
            <p:nvPr/>
          </p:nvSpPr>
          <p:spPr>
            <a:xfrm>
              <a:off x="1422400" y="3196992"/>
              <a:ext cx="304800" cy="2271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8CB7109-207C-4F57-B1F4-FD5B83BCF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815"/>
            <a:stretch/>
          </p:blipFill>
          <p:spPr>
            <a:xfrm>
              <a:off x="1097758" y="2788650"/>
              <a:ext cx="1113726" cy="2365987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AF22A36B-77E9-4800-94BA-E62EAC3556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1797" y="1821234"/>
            <a:ext cx="822612" cy="408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8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9F537B0C-00E1-4E92-9FE3-0A038ED407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" t="2978" r="5794" b="1168"/>
          <a:stretch/>
        </p:blipFill>
        <p:spPr>
          <a:xfrm>
            <a:off x="520118" y="1302327"/>
            <a:ext cx="8094038" cy="5006110"/>
          </a:xfrm>
          <a:prstGeom prst="roundRect">
            <a:avLst>
              <a:gd name="adj" fmla="val 3246"/>
            </a:avLst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550F44B-7742-4864-B952-B389A32BDD1E}"/>
              </a:ext>
            </a:extLst>
          </p:cNvPr>
          <p:cNvSpPr/>
          <p:nvPr/>
        </p:nvSpPr>
        <p:spPr>
          <a:xfrm>
            <a:off x="520118" y="1303558"/>
            <a:ext cx="8094038" cy="422405"/>
          </a:xfrm>
          <a:prstGeom prst="rect">
            <a:avLst/>
          </a:prstGeom>
          <a:solidFill>
            <a:srgbClr val="FAB003"/>
          </a:solidFill>
        </p:spPr>
        <p:txBody>
          <a:bodyPr wrap="square" lIns="108000" tIns="72000" rIns="36000" bIns="72000">
            <a:spAutoFit/>
          </a:bodyPr>
          <a:lstStyle/>
          <a:p>
            <a:pPr algn="ctr"/>
            <a:r>
              <a:rPr lang="en-GB" dirty="0"/>
              <a:t>You have travelled in lots of different ways today.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Travelling</a:t>
            </a:r>
          </a:p>
        </p:txBody>
      </p:sp>
      <p:pic>
        <p:nvPicPr>
          <p:cNvPr id="27" name="Talking Partners">
            <a:extLst>
              <a:ext uri="{FF2B5EF4-FFF2-40B4-BE49-F238E27FC236}">
                <a16:creationId xmlns:a16="http://schemas.microsoft.com/office/drawing/2014/main" id="{F2CD4DA7-8549-47AB-B332-C59FBA76A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08750"/>
            <a:ext cx="864000" cy="86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977DF1-9D76-4EE4-BF7B-6E4E346969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388" y="3279995"/>
            <a:ext cx="1275931" cy="25229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E685C3-03BB-453D-87DB-18830EA161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536" y="3279995"/>
            <a:ext cx="1576850" cy="25229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7CA7EB-A405-44E5-8970-C0D90CC30C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43" y="3279995"/>
            <a:ext cx="1151128" cy="252296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7EAC5E-AECE-4D4E-8B56-F7BA2DF682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8499" y="3405930"/>
            <a:ext cx="2742265" cy="4005743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2B55A71B-A251-4192-8869-79D6592F435A}"/>
              </a:ext>
            </a:extLst>
          </p:cNvPr>
          <p:cNvSpPr/>
          <p:nvPr/>
        </p:nvSpPr>
        <p:spPr>
          <a:xfrm>
            <a:off x="1275127" y="1814585"/>
            <a:ext cx="3101136" cy="1249960"/>
          </a:xfrm>
          <a:prstGeom prst="wedgeRoundRectCallout">
            <a:avLst>
              <a:gd name="adj1" fmla="val 20994"/>
              <a:gd name="adj2" fmla="val 75252"/>
              <a:gd name="adj3" fmla="val 16667"/>
            </a:avLst>
          </a:prstGeom>
          <a:solidFill>
            <a:schemeClr val="bg1"/>
          </a:solidFill>
          <a:ln w="28575">
            <a:solidFill>
              <a:srgbClr val="259C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Can you tell your talking partner which travelling movements you chose for </a:t>
            </a:r>
            <a:br>
              <a:rPr lang="en-GB" dirty="0">
                <a:solidFill>
                  <a:srgbClr val="00B050"/>
                </a:solidFill>
              </a:rPr>
            </a:br>
            <a:r>
              <a:rPr lang="en-GB" dirty="0">
                <a:solidFill>
                  <a:srgbClr val="00B050"/>
                </a:solidFill>
              </a:rPr>
              <a:t>your sequence today? 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273A06EC-2024-4D32-A841-789AE5370381}"/>
              </a:ext>
            </a:extLst>
          </p:cNvPr>
          <p:cNvSpPr/>
          <p:nvPr/>
        </p:nvSpPr>
        <p:spPr>
          <a:xfrm>
            <a:off x="4714614" y="2166327"/>
            <a:ext cx="3101136" cy="972680"/>
          </a:xfrm>
          <a:prstGeom prst="wedgeRoundRectCallout">
            <a:avLst>
              <a:gd name="adj1" fmla="val 21264"/>
              <a:gd name="adj2" fmla="val 75923"/>
              <a:gd name="adj3" fmla="val 16667"/>
            </a:avLst>
          </a:prstGeom>
          <a:solidFill>
            <a:schemeClr val="bg1"/>
          </a:solidFill>
          <a:ln w="28575">
            <a:solidFill>
              <a:srgbClr val="78A6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B050"/>
                </a:solidFill>
              </a:rPr>
              <a:t>Which travelling movement did you use at the end </a:t>
            </a:r>
            <a:br>
              <a:rPr lang="en-GB" dirty="0">
                <a:solidFill>
                  <a:srgbClr val="00B050"/>
                </a:solidFill>
              </a:rPr>
            </a:br>
            <a:r>
              <a:rPr lang="en-GB" dirty="0">
                <a:solidFill>
                  <a:srgbClr val="00B050"/>
                </a:solidFill>
              </a:rPr>
              <a:t>of your sequence? </a:t>
            </a:r>
          </a:p>
        </p:txBody>
      </p:sp>
    </p:spTree>
    <p:extLst>
      <p:ext uri="{BB962C8B-B14F-4D97-AF65-F5344CB8AC3E}">
        <p14:creationId xmlns:p14="http://schemas.microsoft.com/office/powerpoint/2010/main" val="82582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en-US" dirty="0">
                <a:ea typeface="Sassoon Infant Rg" panose="02000503030000020003" charset="0"/>
                <a:cs typeface="Sassoon Infant Rg" panose="02000503030000020003" charset="0"/>
              </a:rPr>
              <a:t>To travel in different ways, changing speed and direction. 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2"/>
            <a:ext cx="7886700" cy="2766217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travel in different ways.</a:t>
            </a:r>
          </a:p>
          <a:p>
            <a:r>
              <a:rPr lang="en-GB" dirty="0">
                <a:latin typeface="Twinkl" pitchFamily="50" charset="0"/>
              </a:rPr>
              <a:t>I can change speed and direction as I am travelling.  </a:t>
            </a:r>
          </a:p>
          <a:p>
            <a:r>
              <a:rPr lang="en-GB" dirty="0">
                <a:latin typeface="Twinkl" pitchFamily="50" charset="0"/>
              </a:rPr>
              <a:t>I can describe my own performance. </a:t>
            </a:r>
          </a:p>
          <a:p>
            <a:r>
              <a:rPr lang="en-GB" dirty="0">
                <a:latin typeface="Twinkl" pitchFamily="50" charset="0"/>
              </a:rPr>
              <a:t>I can perform a range of controlled balances.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00" y="615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61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altLang="en-US" dirty="0">
                <a:ea typeface="Sassoon Infant Rg" panose="02000503030000020003" charset="0"/>
                <a:cs typeface="Sassoon Infant Rg" panose="02000503030000020003" charset="0"/>
              </a:rPr>
              <a:t>To travel in different ways, changing speed and directio</a:t>
            </a:r>
            <a:r>
              <a:rPr lang="en-GB" altLang="en-US" dirty="0"/>
              <a:t>n. </a:t>
            </a:r>
            <a:endParaRPr lang="en-GB" altLang="en-US" dirty="0">
              <a:ea typeface="Sassoon Infant Rg" panose="02000503030000020003" charset="0"/>
              <a:cs typeface="Sassoon Infant Rg" panose="02000503030000020003" charset="0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3604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travel in different ways.</a:t>
            </a:r>
          </a:p>
          <a:p>
            <a:r>
              <a:rPr lang="en-GB" dirty="0">
                <a:latin typeface="Twinkl" pitchFamily="50" charset="0"/>
              </a:rPr>
              <a:t>I can change speed and direction as I am travelling.  </a:t>
            </a:r>
          </a:p>
          <a:p>
            <a:r>
              <a:rPr lang="en-GB" dirty="0">
                <a:latin typeface="Twinkl" pitchFamily="50" charset="0"/>
              </a:rPr>
              <a:t>I can describe my own performance. </a:t>
            </a:r>
          </a:p>
          <a:p>
            <a:r>
              <a:rPr lang="en-GB" dirty="0">
                <a:latin typeface="Twinkl" pitchFamily="50" charset="0"/>
              </a:rPr>
              <a:t>I can perform a range of controlled balances. 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0" y="2679700"/>
            <a:ext cx="8388349" cy="1498600"/>
          </a:xfrm>
          <a:prstGeom prst="homePlate">
            <a:avLst>
              <a:gd name="adj" fmla="val 33051"/>
            </a:avLst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Twinkl" pitchFamily="2" charset="0"/>
              </a:rPr>
              <a:t>Let’s Get Ready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8104716" y="2679700"/>
            <a:ext cx="1530350" cy="1498600"/>
          </a:xfrm>
          <a:prstGeom prst="chevron">
            <a:avLst>
              <a:gd name="adj" fmla="val 33150"/>
            </a:avLst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453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C10F69-5127-4D71-AAF3-E965FA18C6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" t="1538" r="13181" b="44464"/>
          <a:stretch/>
        </p:blipFill>
        <p:spPr>
          <a:xfrm>
            <a:off x="528506" y="1182848"/>
            <a:ext cx="8086988" cy="5155034"/>
          </a:xfrm>
          <a:prstGeom prst="roundRect">
            <a:avLst>
              <a:gd name="adj" fmla="val 4299"/>
            </a:avLst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Traditional Tales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EA83BB-C90D-45D0-9364-48E41734B51D}"/>
              </a:ext>
            </a:extLst>
          </p:cNvPr>
          <p:cNvSpPr/>
          <p:nvPr/>
        </p:nvSpPr>
        <p:spPr>
          <a:xfrm>
            <a:off x="1434517" y="1684839"/>
            <a:ext cx="5612236" cy="699404"/>
          </a:xfrm>
          <a:prstGeom prst="rect">
            <a:avLst/>
          </a:prstGeom>
          <a:solidFill>
            <a:srgbClr val="FAB003"/>
          </a:solidFill>
        </p:spPr>
        <p:txBody>
          <a:bodyPr wrap="square" lIns="108000" tIns="72000" rIns="36000" bIns="7200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In this unit, we are using some different </a:t>
            </a:r>
            <a:br>
              <a:rPr lang="en-GB" altLang="en-US" dirty="0"/>
            </a:br>
            <a:r>
              <a:rPr lang="en-GB" altLang="en-US" dirty="0"/>
              <a:t>traditional tales to help us with our learning. 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77597CE-1790-4B83-B594-53CC85FAB5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54"/>
          <a:stretch/>
        </p:blipFill>
        <p:spPr>
          <a:xfrm>
            <a:off x="3321145" y="4051882"/>
            <a:ext cx="1820649" cy="228599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250BEE2-815C-4F06-BCA9-9B226F90A3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38"/>
          <a:stretch/>
        </p:blipFill>
        <p:spPr>
          <a:xfrm>
            <a:off x="2084557" y="4180307"/>
            <a:ext cx="1427605" cy="21575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2B1F18-8D43-4A72-9136-21968C70B9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90"/>
          <a:stretch/>
        </p:blipFill>
        <p:spPr>
          <a:xfrm>
            <a:off x="846035" y="3889763"/>
            <a:ext cx="1366234" cy="2448119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A17AC24D-B4C4-4442-8146-007585BA1E49}"/>
              </a:ext>
            </a:extLst>
          </p:cNvPr>
          <p:cNvSpPr/>
          <p:nvPr/>
        </p:nvSpPr>
        <p:spPr>
          <a:xfrm>
            <a:off x="2701307" y="3228095"/>
            <a:ext cx="3078655" cy="720418"/>
          </a:xfrm>
          <a:prstGeom prst="wedgeRoundRectCallout">
            <a:avLst>
              <a:gd name="adj1" fmla="val -54985"/>
              <a:gd name="adj2" fmla="val 33382"/>
              <a:gd name="adj3" fmla="val 16667"/>
            </a:avLst>
          </a:prstGeom>
          <a:solidFill>
            <a:srgbClr val="2CB7BC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We used the story of The Three Billy Goats Gruff.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34A1C1C-48E2-47C0-8C45-A0F87AA40485}"/>
              </a:ext>
            </a:extLst>
          </p:cNvPr>
          <p:cNvSpPr/>
          <p:nvPr/>
        </p:nvSpPr>
        <p:spPr>
          <a:xfrm>
            <a:off x="1434517" y="1678252"/>
            <a:ext cx="5612236" cy="699404"/>
          </a:xfrm>
          <a:prstGeom prst="rect">
            <a:avLst/>
          </a:prstGeom>
          <a:solidFill>
            <a:srgbClr val="FAB003"/>
          </a:solidFill>
        </p:spPr>
        <p:txBody>
          <a:bodyPr wrap="square" lIns="108000" tIns="72000" rIns="36000" bIns="72000">
            <a:spAutoFit/>
          </a:bodyPr>
          <a:lstStyle/>
          <a:p>
            <a:r>
              <a:rPr lang="en-GB" dirty="0"/>
              <a:t>In our lesson, we used the word </a:t>
            </a:r>
            <a:r>
              <a:rPr lang="en-GB" b="1" dirty="0"/>
              <a:t>contrasting</a:t>
            </a:r>
            <a:r>
              <a:rPr lang="en-GB" dirty="0"/>
              <a:t> to describe some of our movements and balances.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1B946-5400-42BB-8795-A83994B0B3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66" y="1099135"/>
            <a:ext cx="3084062" cy="5238747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7359723-7A6B-40F5-AD59-A0153784EB2D}"/>
              </a:ext>
            </a:extLst>
          </p:cNvPr>
          <p:cNvSpPr/>
          <p:nvPr/>
        </p:nvSpPr>
        <p:spPr>
          <a:xfrm>
            <a:off x="3203472" y="2429340"/>
            <a:ext cx="3486205" cy="670330"/>
          </a:xfrm>
          <a:prstGeom prst="wedgeRoundRectCallout">
            <a:avLst>
              <a:gd name="adj1" fmla="val 54167"/>
              <a:gd name="adj2" fmla="val -34280"/>
              <a:gd name="adj3" fmla="val 16667"/>
            </a:avLst>
          </a:prstGeom>
          <a:solidFill>
            <a:srgbClr val="2CB7BC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Can you remember which story we used in our last lesson?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4F7A834-CA3F-46C7-8AA1-B29F584AA578}"/>
              </a:ext>
            </a:extLst>
          </p:cNvPr>
          <p:cNvGrpSpPr/>
          <p:nvPr/>
        </p:nvGrpSpPr>
        <p:grpSpPr>
          <a:xfrm>
            <a:off x="1529152" y="2278716"/>
            <a:ext cx="1842753" cy="1234645"/>
            <a:chOff x="1669409" y="2278717"/>
            <a:chExt cx="1842753" cy="1234645"/>
          </a:xfrm>
        </p:grpSpPr>
        <p:sp>
          <p:nvSpPr>
            <p:cNvPr id="26" name="Thought Bubble: Cloud 25">
              <a:extLst>
                <a:ext uri="{FF2B5EF4-FFF2-40B4-BE49-F238E27FC236}">
                  <a16:creationId xmlns:a16="http://schemas.microsoft.com/office/drawing/2014/main" id="{A767F612-F05E-4434-9711-3CC7D22F0528}"/>
                </a:ext>
              </a:extLst>
            </p:cNvPr>
            <p:cNvSpPr/>
            <p:nvPr/>
          </p:nvSpPr>
          <p:spPr>
            <a:xfrm>
              <a:off x="1669409" y="2278717"/>
              <a:ext cx="1842753" cy="1234645"/>
            </a:xfrm>
            <a:prstGeom prst="cloudCallout">
              <a:avLst>
                <a:gd name="adj1" fmla="val -14971"/>
                <a:gd name="adj2" fmla="val 95134"/>
              </a:avLst>
            </a:prstGeom>
            <a:solidFill>
              <a:schemeClr val="bg1"/>
            </a:solidFill>
            <a:ln w="28575">
              <a:solidFill>
                <a:srgbClr val="2CB7B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4DED0F8-B628-409E-9CF5-2D6E12BFC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9148" y="2595881"/>
              <a:ext cx="1363273" cy="693728"/>
            </a:xfrm>
            <a:prstGeom prst="rect">
              <a:avLst/>
            </a:prstGeom>
          </p:spPr>
        </p:pic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3B40D86-FCEC-4028-87E0-51F2CFFD2C8E}"/>
              </a:ext>
            </a:extLst>
          </p:cNvPr>
          <p:cNvSpPr/>
          <p:nvPr/>
        </p:nvSpPr>
        <p:spPr>
          <a:xfrm>
            <a:off x="1643992" y="3180141"/>
            <a:ext cx="568480" cy="408623"/>
          </a:xfrm>
          <a:prstGeom prst="roundRect">
            <a:avLst/>
          </a:prstGeom>
          <a:solidFill>
            <a:srgbClr val="2CB7BC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big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CD1FCFF-6DFF-43C0-B1CC-CA63A68D7FF4}"/>
              </a:ext>
            </a:extLst>
          </p:cNvPr>
          <p:cNvSpPr/>
          <p:nvPr/>
        </p:nvSpPr>
        <p:spPr>
          <a:xfrm>
            <a:off x="3986027" y="3169687"/>
            <a:ext cx="859443" cy="408623"/>
          </a:xfrm>
          <a:prstGeom prst="roundRect">
            <a:avLst/>
          </a:prstGeom>
          <a:solidFill>
            <a:srgbClr val="2CB7BC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small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1721586-B014-4CDF-AC2C-E16A7883D751}"/>
              </a:ext>
            </a:extLst>
          </p:cNvPr>
          <p:cNvSpPr/>
          <p:nvPr/>
        </p:nvSpPr>
        <p:spPr>
          <a:xfrm>
            <a:off x="5222090" y="3169687"/>
            <a:ext cx="789973" cy="408623"/>
          </a:xfrm>
          <a:prstGeom prst="roundRect">
            <a:avLst/>
          </a:prstGeom>
          <a:solidFill>
            <a:srgbClr val="2CB7BC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wide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90784A5-6BCD-4993-A788-27AAD29E9481}"/>
              </a:ext>
            </a:extLst>
          </p:cNvPr>
          <p:cNvSpPr/>
          <p:nvPr/>
        </p:nvSpPr>
        <p:spPr>
          <a:xfrm>
            <a:off x="2589093" y="3169687"/>
            <a:ext cx="1020313" cy="408623"/>
          </a:xfrm>
          <a:prstGeom prst="roundRect">
            <a:avLst/>
          </a:prstGeom>
          <a:solidFill>
            <a:srgbClr val="2CB7BC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narrow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8" grpId="0" animBg="1"/>
      <p:bldP spid="28" grpId="1" animBg="1"/>
      <p:bldP spid="29" grpId="0" animBg="1"/>
      <p:bldP spid="7" grpId="0" animBg="1"/>
      <p:bldP spid="7" grpId="1" animBg="1"/>
      <p:bldP spid="32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The Three Little Pigs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672511-8B06-4B1F-B0A4-98CA5941A4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7" r="11583" b="576"/>
          <a:stretch/>
        </p:blipFill>
        <p:spPr>
          <a:xfrm>
            <a:off x="499145" y="1308683"/>
            <a:ext cx="8133128" cy="5008285"/>
          </a:xfrm>
          <a:prstGeom prst="roundRect">
            <a:avLst>
              <a:gd name="adj" fmla="val 1592"/>
            </a:avLst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3A52AF-DDA4-448B-83D6-7DC11A9AB990}"/>
              </a:ext>
            </a:extLst>
          </p:cNvPr>
          <p:cNvSpPr/>
          <p:nvPr/>
        </p:nvSpPr>
        <p:spPr>
          <a:xfrm>
            <a:off x="499145" y="1308683"/>
            <a:ext cx="8133127" cy="369332"/>
          </a:xfrm>
          <a:prstGeom prst="rect">
            <a:avLst/>
          </a:prstGeom>
          <a:solidFill>
            <a:srgbClr val="FAB003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/>
              <a:t>Can you guess which story we are going to use in our lesson today? </a:t>
            </a:r>
          </a:p>
        </p:txBody>
      </p:sp>
      <p:pic>
        <p:nvPicPr>
          <p:cNvPr id="31" name="Talking Partners">
            <a:extLst>
              <a:ext uri="{FF2B5EF4-FFF2-40B4-BE49-F238E27FC236}">
                <a16:creationId xmlns:a16="http://schemas.microsoft.com/office/drawing/2014/main" id="{62A7C6A8-E00A-4940-B186-A976FD47D7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08750"/>
            <a:ext cx="864000" cy="864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307971-006A-4EC2-A5D0-A0DE61ED8332}"/>
              </a:ext>
            </a:extLst>
          </p:cNvPr>
          <p:cNvGrpSpPr/>
          <p:nvPr/>
        </p:nvGrpSpPr>
        <p:grpSpPr>
          <a:xfrm>
            <a:off x="454145" y="1584272"/>
            <a:ext cx="4285635" cy="4794175"/>
            <a:chOff x="454145" y="1584272"/>
            <a:chExt cx="4285635" cy="479417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72CA2DA-86EF-44B0-8A9F-28F868AEF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145" y="1584272"/>
              <a:ext cx="4285635" cy="4794175"/>
            </a:xfrm>
            <a:prstGeom prst="rect">
              <a:avLst/>
            </a:prstGeom>
            <a:effectLst>
              <a:outerShdw dist="38100" dir="24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89421690-DED4-41D4-9E46-91F4F930C1BF}"/>
                </a:ext>
              </a:extLst>
            </p:cNvPr>
            <p:cNvGrpSpPr/>
            <p:nvPr/>
          </p:nvGrpSpPr>
          <p:grpSpPr>
            <a:xfrm>
              <a:off x="943323" y="3640387"/>
              <a:ext cx="3307277" cy="2084661"/>
              <a:chOff x="5229914" y="3699298"/>
              <a:chExt cx="3307277" cy="2084661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EEA5BFDB-B751-42A8-98EE-413A56613A24}"/>
                  </a:ext>
                </a:extLst>
              </p:cNvPr>
              <p:cNvGrpSpPr/>
              <p:nvPr/>
            </p:nvGrpSpPr>
            <p:grpSpPr>
              <a:xfrm>
                <a:off x="5637402" y="4089632"/>
                <a:ext cx="2348702" cy="297810"/>
                <a:chOff x="5637402" y="4089632"/>
                <a:chExt cx="2348702" cy="297810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3E905ECB-CFDB-43A1-ABAA-74C24E166291}"/>
                    </a:ext>
                  </a:extLst>
                </p:cNvPr>
                <p:cNvSpPr/>
                <p:nvPr/>
              </p:nvSpPr>
              <p:spPr>
                <a:xfrm>
                  <a:off x="5637402" y="4160939"/>
                  <a:ext cx="394282" cy="22650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7018A63B-6F89-47B7-877A-25CB0ECEA439}"/>
                    </a:ext>
                  </a:extLst>
                </p:cNvPr>
                <p:cNvSpPr/>
                <p:nvPr/>
              </p:nvSpPr>
              <p:spPr>
                <a:xfrm>
                  <a:off x="6462999" y="4089632"/>
                  <a:ext cx="545895" cy="22650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8B840805-F40F-45CE-ACE8-327A751697E2}"/>
                    </a:ext>
                  </a:extLst>
                </p:cNvPr>
                <p:cNvSpPr/>
                <p:nvPr/>
              </p:nvSpPr>
              <p:spPr>
                <a:xfrm>
                  <a:off x="7440209" y="4089632"/>
                  <a:ext cx="545895" cy="22650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80AA4814-00E4-497E-9B68-9C77CE215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9914" y="3699298"/>
                <a:ext cx="3307277" cy="2084661"/>
              </a:xfrm>
              <a:prstGeom prst="rect">
                <a:avLst/>
              </a:prstGeom>
            </p:spPr>
          </p:pic>
        </p:grpSp>
      </p:grp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B3D72623-A568-46A2-8497-671549E6BBDD}"/>
              </a:ext>
            </a:extLst>
          </p:cNvPr>
          <p:cNvSpPr/>
          <p:nvPr/>
        </p:nvSpPr>
        <p:spPr>
          <a:xfrm>
            <a:off x="1376878" y="2794075"/>
            <a:ext cx="2440165" cy="662730"/>
          </a:xfrm>
          <a:prstGeom prst="wedgeRoundRectCallout">
            <a:avLst>
              <a:gd name="adj1" fmla="val 21452"/>
              <a:gd name="adj2" fmla="val 90348"/>
              <a:gd name="adj3" fmla="val 16667"/>
            </a:avLst>
          </a:prstGeom>
          <a:solidFill>
            <a:schemeClr val="bg1"/>
          </a:solidFill>
          <a:ln w="19050">
            <a:solidFill>
              <a:srgbClr val="2CB7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What do you know about this story?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C5BC9B9-FF1F-40FA-9E77-052B7007C1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37"/>
          <a:stretch/>
        </p:blipFill>
        <p:spPr>
          <a:xfrm>
            <a:off x="0" y="6407890"/>
            <a:ext cx="9144000" cy="450109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B0C34B6E-6150-4FBD-BC19-3C52BA094889}"/>
              </a:ext>
            </a:extLst>
          </p:cNvPr>
          <p:cNvGrpSpPr/>
          <p:nvPr/>
        </p:nvGrpSpPr>
        <p:grpSpPr>
          <a:xfrm>
            <a:off x="508000" y="1737956"/>
            <a:ext cx="8118764" cy="4579012"/>
            <a:chOff x="508000" y="1737956"/>
            <a:chExt cx="8118764" cy="4579012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6F2F1C25-2B2E-41DD-A054-16C3D6AC92CB}"/>
                </a:ext>
              </a:extLst>
            </p:cNvPr>
            <p:cNvSpPr/>
            <p:nvPr/>
          </p:nvSpPr>
          <p:spPr>
            <a:xfrm>
              <a:off x="508000" y="1843052"/>
              <a:ext cx="8118764" cy="4473916"/>
            </a:xfrm>
            <a:prstGeom prst="roundRect">
              <a:avLst>
                <a:gd name="adj" fmla="val 1596"/>
              </a:avLst>
            </a:prstGeom>
            <a:solidFill>
              <a:srgbClr val="2CB7BC">
                <a:alpha val="43000"/>
              </a:srgb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69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4A6092F-0208-48E1-AC61-CDBD40723405}"/>
                </a:ext>
              </a:extLst>
            </p:cNvPr>
            <p:cNvSpPr/>
            <p:nvPr/>
          </p:nvSpPr>
          <p:spPr>
            <a:xfrm>
              <a:off x="508000" y="1737956"/>
              <a:ext cx="8118764" cy="369332"/>
            </a:xfrm>
            <a:prstGeom prst="rect">
              <a:avLst/>
            </a:prstGeom>
            <a:solidFill>
              <a:srgbClr val="2CB7BC"/>
            </a:solidFill>
            <a:ln w="19050">
              <a:solidFill>
                <a:srgbClr val="009285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Talk to your partner about what happens using these pictures to help you. </a:t>
              </a:r>
            </a:p>
          </p:txBody>
        </p:sp>
      </p:grpSp>
      <p:sp>
        <p:nvSpPr>
          <p:cNvPr id="33" name="Rectangle 42">
            <a:extLst>
              <a:ext uri="{FF2B5EF4-FFF2-40B4-BE49-F238E27FC236}">
                <a16:creationId xmlns:a16="http://schemas.microsoft.com/office/drawing/2014/main" id="{B548FD57-895E-452D-92A5-BDC68B9B4E67}"/>
              </a:ext>
            </a:extLst>
          </p:cNvPr>
          <p:cNvSpPr/>
          <p:nvPr/>
        </p:nvSpPr>
        <p:spPr>
          <a:xfrm>
            <a:off x="583790" y="2175651"/>
            <a:ext cx="3962677" cy="370288"/>
          </a:xfrm>
          <a:custGeom>
            <a:avLst/>
            <a:gdLst>
              <a:gd name="connsiteX0" fmla="*/ 0 w 4441784"/>
              <a:gd name="connsiteY0" fmla="*/ 0 h 369332"/>
              <a:gd name="connsiteX1" fmla="*/ 4441784 w 4441784"/>
              <a:gd name="connsiteY1" fmla="*/ 0 h 369332"/>
              <a:gd name="connsiteX2" fmla="*/ 4441784 w 4441784"/>
              <a:gd name="connsiteY2" fmla="*/ 369332 h 369332"/>
              <a:gd name="connsiteX3" fmla="*/ 0 w 4441784"/>
              <a:gd name="connsiteY3" fmla="*/ 369332 h 369332"/>
              <a:gd name="connsiteX4" fmla="*/ 0 w 4441784"/>
              <a:gd name="connsiteY4" fmla="*/ 0 h 369332"/>
              <a:gd name="connsiteX0" fmla="*/ 0 w 4441784"/>
              <a:gd name="connsiteY0" fmla="*/ 0 h 372669"/>
              <a:gd name="connsiteX1" fmla="*/ 4441784 w 4441784"/>
              <a:gd name="connsiteY1" fmla="*/ 0 h 372669"/>
              <a:gd name="connsiteX2" fmla="*/ 4441784 w 4441784"/>
              <a:gd name="connsiteY2" fmla="*/ 369332 h 372669"/>
              <a:gd name="connsiteX3" fmla="*/ 16686 w 4441784"/>
              <a:gd name="connsiteY3" fmla="*/ 372669 h 372669"/>
              <a:gd name="connsiteX4" fmla="*/ 0 w 4441784"/>
              <a:gd name="connsiteY4" fmla="*/ 0 h 372669"/>
              <a:gd name="connsiteX0" fmla="*/ 0 w 4445121"/>
              <a:gd name="connsiteY0" fmla="*/ 0 h 372669"/>
              <a:gd name="connsiteX1" fmla="*/ 4445121 w 4445121"/>
              <a:gd name="connsiteY1" fmla="*/ 0 h 372669"/>
              <a:gd name="connsiteX2" fmla="*/ 4445121 w 4445121"/>
              <a:gd name="connsiteY2" fmla="*/ 369332 h 372669"/>
              <a:gd name="connsiteX3" fmla="*/ 20023 w 4445121"/>
              <a:gd name="connsiteY3" fmla="*/ 372669 h 372669"/>
              <a:gd name="connsiteX4" fmla="*/ 0 w 4445121"/>
              <a:gd name="connsiteY4" fmla="*/ 0 h 372669"/>
              <a:gd name="connsiteX0" fmla="*/ 0 w 4445121"/>
              <a:gd name="connsiteY0" fmla="*/ 0 h 372669"/>
              <a:gd name="connsiteX1" fmla="*/ 4445121 w 4445121"/>
              <a:gd name="connsiteY1" fmla="*/ 0 h 372669"/>
              <a:gd name="connsiteX2" fmla="*/ 4445121 w 4445121"/>
              <a:gd name="connsiteY2" fmla="*/ 369332 h 372669"/>
              <a:gd name="connsiteX3" fmla="*/ 16686 w 4445121"/>
              <a:gd name="connsiteY3" fmla="*/ 372669 h 372669"/>
              <a:gd name="connsiteX4" fmla="*/ 0 w 4445121"/>
              <a:gd name="connsiteY4" fmla="*/ 0 h 372669"/>
              <a:gd name="connsiteX0" fmla="*/ 0 w 4445121"/>
              <a:gd name="connsiteY0" fmla="*/ 0 h 372669"/>
              <a:gd name="connsiteX1" fmla="*/ 4445121 w 4445121"/>
              <a:gd name="connsiteY1" fmla="*/ 0 h 372669"/>
              <a:gd name="connsiteX2" fmla="*/ 4438446 w 4445121"/>
              <a:gd name="connsiteY2" fmla="*/ 372669 h 372669"/>
              <a:gd name="connsiteX3" fmla="*/ 16686 w 4445121"/>
              <a:gd name="connsiteY3" fmla="*/ 372669 h 372669"/>
              <a:gd name="connsiteX4" fmla="*/ 0 w 4445121"/>
              <a:gd name="connsiteY4" fmla="*/ 0 h 372669"/>
              <a:gd name="connsiteX0" fmla="*/ 0 w 4466672"/>
              <a:gd name="connsiteY0" fmla="*/ 0 h 372669"/>
              <a:gd name="connsiteX1" fmla="*/ 4466672 w 4466672"/>
              <a:gd name="connsiteY1" fmla="*/ 2381 h 372669"/>
              <a:gd name="connsiteX2" fmla="*/ 4438446 w 4466672"/>
              <a:gd name="connsiteY2" fmla="*/ 372669 h 372669"/>
              <a:gd name="connsiteX3" fmla="*/ 16686 w 4466672"/>
              <a:gd name="connsiteY3" fmla="*/ 372669 h 372669"/>
              <a:gd name="connsiteX4" fmla="*/ 0 w 4466672"/>
              <a:gd name="connsiteY4" fmla="*/ 0 h 372669"/>
              <a:gd name="connsiteX0" fmla="*/ 0 w 4466672"/>
              <a:gd name="connsiteY0" fmla="*/ 0 h 372669"/>
              <a:gd name="connsiteX1" fmla="*/ 4466672 w 4466672"/>
              <a:gd name="connsiteY1" fmla="*/ 2381 h 372669"/>
              <a:gd name="connsiteX2" fmla="*/ 4446527 w 4466672"/>
              <a:gd name="connsiteY2" fmla="*/ 372669 h 372669"/>
              <a:gd name="connsiteX3" fmla="*/ 16686 w 4466672"/>
              <a:gd name="connsiteY3" fmla="*/ 372669 h 372669"/>
              <a:gd name="connsiteX4" fmla="*/ 0 w 4466672"/>
              <a:gd name="connsiteY4" fmla="*/ 0 h 372669"/>
              <a:gd name="connsiteX0" fmla="*/ 2170 w 4468842"/>
              <a:gd name="connsiteY0" fmla="*/ 0 h 372669"/>
              <a:gd name="connsiteX1" fmla="*/ 4468842 w 4468842"/>
              <a:gd name="connsiteY1" fmla="*/ 2381 h 372669"/>
              <a:gd name="connsiteX2" fmla="*/ 4448697 w 4468842"/>
              <a:gd name="connsiteY2" fmla="*/ 372669 h 372669"/>
              <a:gd name="connsiteX3" fmla="*/ 0 w 4468842"/>
              <a:gd name="connsiteY3" fmla="*/ 372669 h 372669"/>
              <a:gd name="connsiteX4" fmla="*/ 2170 w 4468842"/>
              <a:gd name="connsiteY4" fmla="*/ 0 h 372669"/>
              <a:gd name="connsiteX0" fmla="*/ 23 w 4482858"/>
              <a:gd name="connsiteY0" fmla="*/ 0 h 370288"/>
              <a:gd name="connsiteX1" fmla="*/ 4482858 w 4482858"/>
              <a:gd name="connsiteY1" fmla="*/ 0 h 370288"/>
              <a:gd name="connsiteX2" fmla="*/ 4462713 w 4482858"/>
              <a:gd name="connsiteY2" fmla="*/ 370288 h 370288"/>
              <a:gd name="connsiteX3" fmla="*/ 14016 w 4482858"/>
              <a:gd name="connsiteY3" fmla="*/ 370288 h 370288"/>
              <a:gd name="connsiteX4" fmla="*/ 23 w 4482858"/>
              <a:gd name="connsiteY4" fmla="*/ 0 h 370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2858" h="370288">
                <a:moveTo>
                  <a:pt x="23" y="0"/>
                </a:moveTo>
                <a:lnTo>
                  <a:pt x="4482858" y="0"/>
                </a:lnTo>
                <a:lnTo>
                  <a:pt x="4462713" y="370288"/>
                </a:lnTo>
                <a:lnTo>
                  <a:pt x="14016" y="370288"/>
                </a:lnTo>
                <a:cubicBezTo>
                  <a:pt x="14739" y="246065"/>
                  <a:pt x="-700" y="124223"/>
                  <a:pt x="23" y="0"/>
                </a:cubicBezTo>
                <a:close/>
              </a:path>
            </a:pathLst>
          </a:custGeom>
          <a:solidFill>
            <a:srgbClr val="2CB7BC">
              <a:alpha val="83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dirty="0"/>
              <a:t>The Three Little Pigs. 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32B628C-4897-42A5-9363-D9255425F198}"/>
              </a:ext>
            </a:extLst>
          </p:cNvPr>
          <p:cNvGrpSpPr/>
          <p:nvPr/>
        </p:nvGrpSpPr>
        <p:grpSpPr>
          <a:xfrm>
            <a:off x="2172096" y="4298073"/>
            <a:ext cx="2182885" cy="1853366"/>
            <a:chOff x="4795262" y="4768899"/>
            <a:chExt cx="1656857" cy="140674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6AC5BD7-53AF-47C6-9DCE-4008F543C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920318" y="4643843"/>
              <a:ext cx="1406745" cy="1656857"/>
            </a:xfrm>
            <a:prstGeom prst="rect">
              <a:avLst/>
            </a:prstGeom>
            <a:effectLst>
              <a:outerShdw dist="38100" dir="2400000" algn="tl" rotWithShape="0">
                <a:schemeClr val="tx1">
                  <a:lumMod val="75000"/>
                  <a:lumOff val="25000"/>
                  <a:alpha val="63000"/>
                </a:schemeClr>
              </a:outerShdw>
            </a:effectLst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5B8EC789-530F-4319-BBF3-22D20F4FD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1414" y="4911716"/>
              <a:ext cx="1333896" cy="1121109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ED63EC5-0A71-492C-A990-FED9720B3864}"/>
              </a:ext>
            </a:extLst>
          </p:cNvPr>
          <p:cNvGrpSpPr/>
          <p:nvPr/>
        </p:nvGrpSpPr>
        <p:grpSpPr>
          <a:xfrm>
            <a:off x="4723378" y="2248662"/>
            <a:ext cx="2182885" cy="1853366"/>
            <a:chOff x="4818575" y="3134474"/>
            <a:chExt cx="1656857" cy="140674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9023358-AB9C-419B-A1E7-3667AF3A4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943631" y="3009418"/>
              <a:ext cx="1406745" cy="1656857"/>
            </a:xfrm>
            <a:prstGeom prst="rect">
              <a:avLst/>
            </a:prstGeom>
            <a:effectLst>
              <a:outerShdw dist="38100" dir="2400000" algn="tl" rotWithShape="0">
                <a:schemeClr val="tx1">
                  <a:lumMod val="75000"/>
                  <a:lumOff val="25000"/>
                  <a:alpha val="63000"/>
                </a:schemeClr>
              </a:outerShdw>
            </a:effectLst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511AAEC-E9B8-42A0-B731-FC16D5F5A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5064" y="3373637"/>
              <a:ext cx="1437945" cy="1099119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29F6069-91EE-4594-A975-335FE0CE7BBE}"/>
              </a:ext>
            </a:extLst>
          </p:cNvPr>
          <p:cNvGrpSpPr/>
          <p:nvPr/>
        </p:nvGrpSpPr>
        <p:grpSpPr>
          <a:xfrm>
            <a:off x="2182657" y="2225682"/>
            <a:ext cx="2182885" cy="1853366"/>
            <a:chOff x="6699734" y="3134474"/>
            <a:chExt cx="1656857" cy="140674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F2D008D-8793-493D-AD47-318AED91E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824790" y="3009418"/>
              <a:ext cx="1406745" cy="1656857"/>
            </a:xfrm>
            <a:prstGeom prst="rect">
              <a:avLst/>
            </a:prstGeom>
            <a:effectLst>
              <a:outerShdw dist="38100" dir="2400000" algn="tl" rotWithShape="0">
                <a:schemeClr val="tx1">
                  <a:lumMod val="75000"/>
                  <a:lumOff val="25000"/>
                  <a:alpha val="63000"/>
                </a:schemeClr>
              </a:outerShdw>
            </a:effectLst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82643E4E-EB08-448F-A2D3-14D79CC8A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4241" y="3480780"/>
              <a:ext cx="1495795" cy="897736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B324B38-E86C-4CE5-9C21-7827C79CD8ED}"/>
              </a:ext>
            </a:extLst>
          </p:cNvPr>
          <p:cNvGrpSpPr/>
          <p:nvPr/>
        </p:nvGrpSpPr>
        <p:grpSpPr>
          <a:xfrm>
            <a:off x="4700651" y="4257224"/>
            <a:ext cx="2182885" cy="1853366"/>
            <a:chOff x="6693711" y="4768899"/>
            <a:chExt cx="1656857" cy="140674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753A138A-C239-4E79-9415-E2AAE2653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818767" y="4643843"/>
              <a:ext cx="1406745" cy="1656857"/>
            </a:xfrm>
            <a:prstGeom prst="rect">
              <a:avLst/>
            </a:prstGeom>
            <a:effectLst>
              <a:outerShdw dist="38100" dir="2400000" algn="tl" rotWithShape="0">
                <a:schemeClr val="tx1">
                  <a:lumMod val="75000"/>
                  <a:lumOff val="25000"/>
                  <a:alpha val="63000"/>
                </a:schemeClr>
              </a:outerShdw>
            </a:effectLst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AF54C31A-F526-476B-B924-5C225F066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1170" y="4897375"/>
              <a:ext cx="817522" cy="1194189"/>
            </a:xfrm>
            <a:prstGeom prst="rect">
              <a:avLst/>
            </a:prstGeom>
          </p:spPr>
        </p:pic>
      </p:grpSp>
      <p:sp>
        <p:nvSpPr>
          <p:cNvPr id="32" name="Title 20"/>
          <p:cNvSpPr txBox="1">
            <a:spLocks/>
          </p:cNvSpPr>
          <p:nvPr/>
        </p:nvSpPr>
        <p:spPr>
          <a:xfrm>
            <a:off x="609598" y="471904"/>
            <a:ext cx="8220075" cy="994306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 SemiBold" pitchFamily="2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+mn-lt"/>
              </a:rPr>
              <a:t>Traditional Tales</a:t>
            </a:r>
          </a:p>
        </p:txBody>
      </p:sp>
    </p:spTree>
    <p:extLst>
      <p:ext uri="{BB962C8B-B14F-4D97-AF65-F5344CB8AC3E}">
        <p14:creationId xmlns:p14="http://schemas.microsoft.com/office/powerpoint/2010/main" val="285657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6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6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6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4" grpId="1" animBg="1"/>
      <p:bldP spid="33" grpId="0" animBg="1"/>
      <p:bldP spid="33" grpId="1" animBg="1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6423D78-EEFD-476F-B6F5-3761E9E3A787}"/>
              </a:ext>
            </a:extLst>
          </p:cNvPr>
          <p:cNvGrpSpPr/>
          <p:nvPr/>
        </p:nvGrpSpPr>
        <p:grpSpPr>
          <a:xfrm>
            <a:off x="440421" y="1644458"/>
            <a:ext cx="2739008" cy="4665820"/>
            <a:chOff x="457199" y="1678014"/>
            <a:chExt cx="2739008" cy="4665820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AB355B9-9435-4FF1-8E25-7A2BAC944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9" r="68339"/>
            <a:stretch/>
          </p:blipFill>
          <p:spPr>
            <a:xfrm>
              <a:off x="499145" y="1678014"/>
              <a:ext cx="2688673" cy="4665820"/>
            </a:xfrm>
            <a:prstGeom prst="roundRect">
              <a:avLst>
                <a:gd name="adj" fmla="val 5113"/>
              </a:avLst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8DB5BDA-0A4A-4D7C-859F-FDC5CF1B6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" y="3608702"/>
              <a:ext cx="2706354" cy="1624281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59744E3-22D3-44DD-AFF7-437BF6510EAB}"/>
                </a:ext>
              </a:extLst>
            </p:cNvPr>
            <p:cNvSpPr/>
            <p:nvPr/>
          </p:nvSpPr>
          <p:spPr>
            <a:xfrm>
              <a:off x="490757" y="1678015"/>
              <a:ext cx="2705450" cy="4665819"/>
            </a:xfrm>
            <a:prstGeom prst="roundRect">
              <a:avLst>
                <a:gd name="adj" fmla="val 1163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D5B70EF-080E-4C07-B963-25CB1036F898}"/>
              </a:ext>
            </a:extLst>
          </p:cNvPr>
          <p:cNvGrpSpPr/>
          <p:nvPr/>
        </p:nvGrpSpPr>
        <p:grpSpPr>
          <a:xfrm>
            <a:off x="5926822" y="1447583"/>
            <a:ext cx="2705450" cy="4862695"/>
            <a:chOff x="5926822" y="1481139"/>
            <a:chExt cx="2705450" cy="486269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6C3B7E2-F66A-4CDC-ADCB-948095366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13" r="4226"/>
            <a:stretch/>
          </p:blipFill>
          <p:spPr>
            <a:xfrm>
              <a:off x="5943599" y="1481139"/>
              <a:ext cx="2688673" cy="4862695"/>
            </a:xfrm>
            <a:prstGeom prst="roundRect">
              <a:avLst>
                <a:gd name="adj" fmla="val 2617"/>
              </a:avLst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F52EF9B-F780-40D1-8A3E-ABAB4D42E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7804" y="3249875"/>
              <a:ext cx="2463485" cy="2070502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843A12C-6AE2-4B67-BBD5-76C18A013644}"/>
                </a:ext>
              </a:extLst>
            </p:cNvPr>
            <p:cNvSpPr/>
            <p:nvPr/>
          </p:nvSpPr>
          <p:spPr>
            <a:xfrm>
              <a:off x="5926822" y="1678014"/>
              <a:ext cx="2705450" cy="4665819"/>
            </a:xfrm>
            <a:prstGeom prst="roundRect">
              <a:avLst>
                <a:gd name="adj" fmla="val 3024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286D6A-3EF2-4DD4-A403-3890B523AEA6}"/>
              </a:ext>
            </a:extLst>
          </p:cNvPr>
          <p:cNvGrpSpPr/>
          <p:nvPr/>
        </p:nvGrpSpPr>
        <p:grpSpPr>
          <a:xfrm>
            <a:off x="3196206" y="1447583"/>
            <a:ext cx="2722227" cy="4862695"/>
            <a:chOff x="3204595" y="1481139"/>
            <a:chExt cx="2722227" cy="4862695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196AB37-6982-4F31-914C-FC8563515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59" r="36085"/>
            <a:stretch/>
          </p:blipFill>
          <p:spPr>
            <a:xfrm>
              <a:off x="3204596" y="1481139"/>
              <a:ext cx="2722226" cy="4862695"/>
            </a:xfrm>
            <a:prstGeom prst="roundRect">
              <a:avLst>
                <a:gd name="adj" fmla="val 6007"/>
              </a:avLst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18BBD8F-D638-4545-8022-92A8FB314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7190" y="3414727"/>
              <a:ext cx="2432359" cy="1859216"/>
            </a:xfrm>
            <a:prstGeom prst="rect">
              <a:avLst/>
            </a:prstGeom>
          </p:spPr>
        </p:pic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1DAD083C-7CD0-4B30-8D36-1DFEB254FD15}"/>
                </a:ext>
              </a:extLst>
            </p:cNvPr>
            <p:cNvSpPr/>
            <p:nvPr/>
          </p:nvSpPr>
          <p:spPr>
            <a:xfrm>
              <a:off x="3204595" y="1678014"/>
              <a:ext cx="2705450" cy="4665819"/>
            </a:xfrm>
            <a:prstGeom prst="roundRect">
              <a:avLst>
                <a:gd name="adj" fmla="val 4574"/>
              </a:avLst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24AC87B-E9D0-44E4-855D-2D4680FF238E}"/>
              </a:ext>
            </a:extLst>
          </p:cNvPr>
          <p:cNvSpPr/>
          <p:nvPr/>
        </p:nvSpPr>
        <p:spPr>
          <a:xfrm>
            <a:off x="499145" y="516140"/>
            <a:ext cx="8133127" cy="1054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sz="3600" dirty="0">
                <a:latin typeface="+mn-lt"/>
              </a:rPr>
              <a:t>The Three Little Pigs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C5BC9B9-FF1F-40FA-9E77-052B7007C1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437"/>
          <a:stretch/>
        </p:blipFill>
        <p:spPr>
          <a:xfrm>
            <a:off x="0" y="6407890"/>
            <a:ext cx="9144000" cy="4501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23A52AF-DDA4-448B-83D6-7DC11A9AB990}"/>
              </a:ext>
            </a:extLst>
          </p:cNvPr>
          <p:cNvSpPr/>
          <p:nvPr/>
        </p:nvSpPr>
        <p:spPr>
          <a:xfrm>
            <a:off x="499145" y="1375795"/>
            <a:ext cx="8133127" cy="369332"/>
          </a:xfrm>
          <a:prstGeom prst="rect">
            <a:avLst/>
          </a:prstGeom>
          <a:solidFill>
            <a:srgbClr val="2CB7BC"/>
          </a:solidFill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</a:rPr>
              <a:t>The three little pigs built their houses using different materials. </a:t>
            </a:r>
          </a:p>
        </p:txBody>
      </p:sp>
      <p:pic>
        <p:nvPicPr>
          <p:cNvPr id="31" name="Talking Partners">
            <a:extLst>
              <a:ext uri="{FF2B5EF4-FFF2-40B4-BE49-F238E27FC236}">
                <a16:creationId xmlns:a16="http://schemas.microsoft.com/office/drawing/2014/main" id="{62A7C6A8-E00A-4940-B186-A976FD47D7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08750"/>
            <a:ext cx="864000" cy="864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3429E36-6AA8-40A9-97B8-23CEE73C0C83}"/>
              </a:ext>
            </a:extLst>
          </p:cNvPr>
          <p:cNvSpPr/>
          <p:nvPr/>
        </p:nvSpPr>
        <p:spPr>
          <a:xfrm>
            <a:off x="507534" y="5462419"/>
            <a:ext cx="8116348" cy="408623"/>
          </a:xfrm>
          <a:prstGeom prst="roundRect">
            <a:avLst/>
          </a:prstGeom>
          <a:solidFill>
            <a:srgbClr val="FAB003"/>
          </a:solidFill>
        </p:spPr>
        <p:txBody>
          <a:bodyPr wrap="square">
            <a:spAutoFit/>
          </a:bodyPr>
          <a:lstStyle/>
          <a:p>
            <a:r>
              <a:rPr lang="en-GB" dirty="0"/>
              <a:t>Which house was the strongest?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78C448-FC52-49BB-A72A-681380445A9B}"/>
              </a:ext>
            </a:extLst>
          </p:cNvPr>
          <p:cNvGrpSpPr/>
          <p:nvPr/>
        </p:nvGrpSpPr>
        <p:grpSpPr>
          <a:xfrm>
            <a:off x="585454" y="2071066"/>
            <a:ext cx="5522191" cy="4336823"/>
            <a:chOff x="585454" y="2071066"/>
            <a:chExt cx="5522191" cy="433682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C8B48A9-AC62-4C31-B9C2-CCEB46FFA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486"/>
            <a:stretch/>
          </p:blipFill>
          <p:spPr>
            <a:xfrm>
              <a:off x="3663753" y="2071066"/>
              <a:ext cx="2443892" cy="4336823"/>
            </a:xfrm>
            <a:prstGeom prst="rect">
              <a:avLst/>
            </a:prstGeom>
          </p:spPr>
        </p:pic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908E9ED1-311F-4DC3-97F7-E8DB42C29BCA}"/>
                </a:ext>
              </a:extLst>
            </p:cNvPr>
            <p:cNvSpPr/>
            <p:nvPr/>
          </p:nvSpPr>
          <p:spPr>
            <a:xfrm>
              <a:off x="585454" y="3180003"/>
              <a:ext cx="3330429" cy="1274688"/>
            </a:xfrm>
            <a:prstGeom prst="wedgeRoundRectCallout">
              <a:avLst>
                <a:gd name="adj1" fmla="val 55742"/>
                <a:gd name="adj2" fmla="val 7876"/>
                <a:gd name="adj3" fmla="val 16667"/>
              </a:avLst>
            </a:prstGeom>
            <a:solidFill>
              <a:srgbClr val="FAB003"/>
            </a:solidFill>
            <a:ln w="38100">
              <a:solidFill>
                <a:srgbClr val="EFA6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The house made of bricks was the strongest and the wolf couldn’t blow it down. </a:t>
              </a:r>
            </a:p>
          </p:txBody>
        </p:sp>
      </p:grpSp>
      <p:sp>
        <p:nvSpPr>
          <p:cNvPr id="22" name="Arrow: Bent 21">
            <a:extLst>
              <a:ext uri="{FF2B5EF4-FFF2-40B4-BE49-F238E27FC236}">
                <a16:creationId xmlns:a16="http://schemas.microsoft.com/office/drawing/2014/main" id="{0A31F615-094E-4F09-9FAB-0EBCD2ABC18F}"/>
              </a:ext>
            </a:extLst>
          </p:cNvPr>
          <p:cNvSpPr/>
          <p:nvPr/>
        </p:nvSpPr>
        <p:spPr>
          <a:xfrm rot="5400000">
            <a:off x="6236406" y="1505019"/>
            <a:ext cx="617567" cy="1204460"/>
          </a:xfrm>
          <a:prstGeom prst="bentArrow">
            <a:avLst>
              <a:gd name="adj1" fmla="val 20115"/>
              <a:gd name="adj2" fmla="val 23433"/>
              <a:gd name="adj3" fmla="val 36494"/>
              <a:gd name="adj4" fmla="val 38316"/>
            </a:avLst>
          </a:prstGeom>
          <a:solidFill>
            <a:srgbClr val="FAB00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1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3.33333E-6 -0.1321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62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-3.88889E-6 -0.131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7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3.05556E-6 -0.1312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0" y="2679700"/>
            <a:ext cx="8388349" cy="1498600"/>
          </a:xfrm>
          <a:prstGeom prst="homePlate">
            <a:avLst>
              <a:gd name="adj" fmla="val 33051"/>
            </a:avLst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Twinkl" pitchFamily="2" charset="0"/>
              </a:rPr>
              <a:t>Let’s Get Moving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8121650" y="2679700"/>
            <a:ext cx="1530350" cy="1498600"/>
          </a:xfrm>
          <a:prstGeom prst="chevron">
            <a:avLst>
              <a:gd name="adj" fmla="val 33150"/>
            </a:avLst>
          </a:prstGeom>
          <a:solidFill>
            <a:srgbClr val="FAB0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269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12104D39-C878-4469-A83A-22169B5A81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9" t="22662" r="18079" b="16803"/>
          <a:stretch/>
        </p:blipFill>
        <p:spPr>
          <a:xfrm>
            <a:off x="520117" y="1303558"/>
            <a:ext cx="8086988" cy="5004963"/>
          </a:xfrm>
          <a:prstGeom prst="roundRect">
            <a:avLst>
              <a:gd name="adj" fmla="val 3024"/>
            </a:avLst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9B6135B-348C-4969-A6CB-8F4A8D041530}"/>
              </a:ext>
            </a:extLst>
          </p:cNvPr>
          <p:cNvSpPr/>
          <p:nvPr/>
        </p:nvSpPr>
        <p:spPr>
          <a:xfrm>
            <a:off x="520117" y="1303558"/>
            <a:ext cx="8086988" cy="5004963"/>
          </a:xfrm>
          <a:prstGeom prst="roundRect">
            <a:avLst>
              <a:gd name="adj" fmla="val 2923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20117" y="1462686"/>
            <a:ext cx="8086988" cy="699404"/>
          </a:xfrm>
          <a:prstGeom prst="rect">
            <a:avLst/>
          </a:prstGeom>
          <a:solidFill>
            <a:srgbClr val="FAB003"/>
          </a:solidFill>
        </p:spPr>
        <p:txBody>
          <a:bodyPr wrap="square" lIns="108000" tIns="72000" rIns="36000" bIns="72000">
            <a:spAutoFit/>
          </a:bodyPr>
          <a:lstStyle/>
          <a:p>
            <a:r>
              <a:rPr lang="en-GB" dirty="0"/>
              <a:t>To get our bodies warm, we are going to move around the room. You need </a:t>
            </a:r>
            <a:br>
              <a:rPr lang="en-GB" dirty="0"/>
            </a:br>
            <a:r>
              <a:rPr lang="en-GB" dirty="0"/>
              <a:t>to listen carefully to your teacher playing the tambourine.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Warm-Up: Listen Carefully</a:t>
            </a:r>
          </a:p>
        </p:txBody>
      </p:sp>
      <p:pic>
        <p:nvPicPr>
          <p:cNvPr id="16" name="Whole Class">
            <a:extLst>
              <a:ext uri="{FF2B5EF4-FFF2-40B4-BE49-F238E27FC236}">
                <a16:creationId xmlns:a16="http://schemas.microsoft.com/office/drawing/2014/main" id="{B6842155-6676-4036-B7F7-3299B333D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0D335C-1BAF-4172-A7E7-14E2A98F64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3388" y="2257570"/>
            <a:ext cx="6117546" cy="511125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797FFDE-85CF-4B4F-B369-8D271B05D3E5}"/>
              </a:ext>
            </a:extLst>
          </p:cNvPr>
          <p:cNvGrpSpPr/>
          <p:nvPr/>
        </p:nvGrpSpPr>
        <p:grpSpPr>
          <a:xfrm>
            <a:off x="5865193" y="2300508"/>
            <a:ext cx="2439908" cy="2439908"/>
            <a:chOff x="5494886" y="2625754"/>
            <a:chExt cx="2439908" cy="243990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7207703-E710-4703-9189-F7D7A6790629}"/>
                </a:ext>
              </a:extLst>
            </p:cNvPr>
            <p:cNvSpPr/>
            <p:nvPr/>
          </p:nvSpPr>
          <p:spPr>
            <a:xfrm>
              <a:off x="5494886" y="2625754"/>
              <a:ext cx="2439908" cy="2439908"/>
            </a:xfrm>
            <a:prstGeom prst="ellipse">
              <a:avLst/>
            </a:prstGeom>
            <a:solidFill>
              <a:srgbClr val="2CB7BC"/>
            </a:solidFill>
            <a:ln w="38100">
              <a:solidFill>
                <a:srgbClr val="259C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84A65AC-103D-4755-BEB9-1375920DDFE7}"/>
                </a:ext>
              </a:extLst>
            </p:cNvPr>
            <p:cNvSpPr/>
            <p:nvPr/>
          </p:nvSpPr>
          <p:spPr>
            <a:xfrm>
              <a:off x="5659924" y="3123821"/>
              <a:ext cx="210983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The tambourine will shake at different speeds to tell you how fast     to move.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A4551AF-F196-427D-8FCC-CAAE07146B2B}"/>
              </a:ext>
            </a:extLst>
          </p:cNvPr>
          <p:cNvGrpSpPr/>
          <p:nvPr/>
        </p:nvGrpSpPr>
        <p:grpSpPr>
          <a:xfrm>
            <a:off x="4882488" y="4047644"/>
            <a:ext cx="2109830" cy="2108711"/>
            <a:chOff x="5826082" y="2625754"/>
            <a:chExt cx="2109830" cy="2108711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F0FB1D7-9019-49F6-9484-0E44695DD435}"/>
                </a:ext>
              </a:extLst>
            </p:cNvPr>
            <p:cNvSpPr/>
            <p:nvPr/>
          </p:nvSpPr>
          <p:spPr>
            <a:xfrm>
              <a:off x="5826082" y="2625754"/>
              <a:ext cx="2108711" cy="2108711"/>
            </a:xfrm>
            <a:prstGeom prst="ellipse">
              <a:avLst/>
            </a:prstGeom>
            <a:solidFill>
              <a:srgbClr val="259C9F"/>
            </a:solidFill>
            <a:ln w="38100">
              <a:solidFill>
                <a:srgbClr val="259C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2A931F7-2A06-469A-87EC-EC694199166F}"/>
                </a:ext>
              </a:extLst>
            </p:cNvPr>
            <p:cNvSpPr/>
            <p:nvPr/>
          </p:nvSpPr>
          <p:spPr>
            <a:xfrm>
              <a:off x="5826082" y="2972485"/>
              <a:ext cx="2109830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When your teacher bangs the tambourine, you need to change direction.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84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" id="{752F8D31-130C-4AB2-A219-C9C240C9A8F3}" vid="{EEF55239-D987-4D1A-B0C6-1AE8F62DC44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Move Template PE</Template>
  <TotalTime>1832</TotalTime>
  <Words>724</Words>
  <Application>Microsoft Office PowerPoint</Application>
  <PresentationFormat>On-screen Show (4:3)</PresentationFormat>
  <Paragraphs>109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Twinkl</vt:lpstr>
      <vt:lpstr>Sassoon Infant Rg</vt:lpstr>
      <vt:lpstr>Tuffy</vt:lpstr>
      <vt:lpstr>Calibri</vt:lpstr>
      <vt:lpstr>Twinkl SemiBold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Traditional Tales</vt:lpstr>
      <vt:lpstr>The Three Little Pigs</vt:lpstr>
      <vt:lpstr>The Three Little Pigs</vt:lpstr>
      <vt:lpstr>PowerPoint Presentation</vt:lpstr>
      <vt:lpstr>Warm-Up: Listen Carefully</vt:lpstr>
      <vt:lpstr>Travelling</vt:lpstr>
      <vt:lpstr>The Wolf</vt:lpstr>
      <vt:lpstr>Can You Remember?</vt:lpstr>
      <vt:lpstr>Can You Remember?</vt:lpstr>
      <vt:lpstr>Can You Remember?</vt:lpstr>
      <vt:lpstr>Time to Perform</vt:lpstr>
      <vt:lpstr>Cool-Down: The Three Houses</vt:lpstr>
      <vt:lpstr>PowerPoint Presentation</vt:lpstr>
      <vt:lpstr>Strong Balances</vt:lpstr>
      <vt:lpstr>Travelling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Move</dc:title>
  <dc:creator>Aamina Rammah</dc:creator>
  <cp:lastModifiedBy>Philip Tinkler</cp:lastModifiedBy>
  <cp:revision>140</cp:revision>
  <dcterms:created xsi:type="dcterms:W3CDTF">2019-06-28T12:11:38Z</dcterms:created>
  <dcterms:modified xsi:type="dcterms:W3CDTF">2019-08-19T07:19:51Z</dcterms:modified>
</cp:coreProperties>
</file>