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70" r:id="rId5"/>
    <p:sldId id="264" r:id="rId6"/>
    <p:sldId id="265" r:id="rId7"/>
    <p:sldId id="266" r:id="rId8"/>
    <p:sldId id="258" r:id="rId9"/>
    <p:sldId id="267" r:id="rId10"/>
    <p:sldId id="268" r:id="rId11"/>
    <p:sldId id="269" r:id="rId12"/>
    <p:sldId id="260" r:id="rId13"/>
    <p:sldId id="262" r:id="rId14"/>
    <p:sldId id="25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p:scale>
          <a:sx n="85" d="100"/>
          <a:sy n="85" d="100"/>
        </p:scale>
        <p:origin x="4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winkl.co.uk/resource/t2-e-3429-sats-survival-year-6-parents-grammar-punctuation-vocabulary-practice-and-revision-activity-booklet" TargetMode="External"/><Relationship Id="rId2" Type="http://schemas.openxmlformats.org/officeDocument/2006/relationships/hyperlink" Target="https://www.twinkl.co.uk/resource/t2-e-41326-sats-survival-year-6-reading-three-mark-question-practice-bumper-activity-pac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winkl.co.uk/offer" TargetMode="External"/><Relationship Id="rId2" Type="http://schemas.openxmlformats.org/officeDocument/2006/relationships/hyperlink" Target="http://www.tts-group.co.uk/on/demandware.static/-/Library-Sites-TTSSharedLibrary/default/vaea75f5663a038b8658d258fd198e57ce70b35d6/images/homepage/My_Activity_Book_Yrs_7_11.pdf?version=1,584,037,589,00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winkl.co.uk/resource/t2-e-3429-sats-survival-year-6-parents-grammar-punctuation-vocabulary-practice-and-revision-activity-booklet" TargetMode="External"/><Relationship Id="rId2" Type="http://schemas.openxmlformats.org/officeDocument/2006/relationships/hyperlink" Target="https://www.educationworld.com/a_lesson/archives/edit.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CD12-8A17-4013-8213-54A2F46448F5}"/>
              </a:ext>
            </a:extLst>
          </p:cNvPr>
          <p:cNvSpPr>
            <a:spLocks noGrp="1"/>
          </p:cNvSpPr>
          <p:nvPr>
            <p:ph type="ctrTitle"/>
          </p:nvPr>
        </p:nvSpPr>
        <p:spPr/>
        <p:txBody>
          <a:bodyPr/>
          <a:lstStyle/>
          <a:p>
            <a:r>
              <a:rPr lang="en-GB" dirty="0"/>
              <a:t>Home Learning</a:t>
            </a:r>
          </a:p>
        </p:txBody>
      </p:sp>
      <p:sp>
        <p:nvSpPr>
          <p:cNvPr id="3" name="Subtitle 2">
            <a:extLst>
              <a:ext uri="{FF2B5EF4-FFF2-40B4-BE49-F238E27FC236}">
                <a16:creationId xmlns:a16="http://schemas.microsoft.com/office/drawing/2014/main" id="{0EB6FAF8-588C-4F32-A53B-F870A0E483C1}"/>
              </a:ext>
            </a:extLst>
          </p:cNvPr>
          <p:cNvSpPr>
            <a:spLocks noGrp="1"/>
          </p:cNvSpPr>
          <p:nvPr>
            <p:ph type="subTitle" idx="1"/>
          </p:nvPr>
        </p:nvSpPr>
        <p:spPr/>
        <p:txBody>
          <a:bodyPr>
            <a:normAutofit/>
          </a:bodyPr>
          <a:lstStyle/>
          <a:p>
            <a:r>
              <a:rPr lang="en-GB" sz="4000" dirty="0"/>
              <a:t>Class 3</a:t>
            </a:r>
          </a:p>
        </p:txBody>
      </p:sp>
    </p:spTree>
    <p:extLst>
      <p:ext uri="{BB962C8B-B14F-4D97-AF65-F5344CB8AC3E}">
        <p14:creationId xmlns:p14="http://schemas.microsoft.com/office/powerpoint/2010/main" val="1064755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70732-1BF0-471D-B2A9-8A774127C8B3}"/>
              </a:ext>
            </a:extLst>
          </p:cNvPr>
          <p:cNvSpPr>
            <a:spLocks noGrp="1"/>
          </p:cNvSpPr>
          <p:nvPr>
            <p:ph type="title"/>
          </p:nvPr>
        </p:nvSpPr>
        <p:spPr>
          <a:xfrm>
            <a:off x="1371600" y="685800"/>
            <a:ext cx="9601200" cy="1075682"/>
          </a:xfrm>
        </p:spPr>
        <p:txBody>
          <a:bodyPr>
            <a:normAutofit fontScale="90000"/>
          </a:bodyPr>
          <a:lstStyle/>
          <a:p>
            <a:r>
              <a:rPr lang="en-GB" dirty="0"/>
              <a:t>Art/ Design/ Technology- </a:t>
            </a:r>
            <a:br>
              <a:rPr lang="en-GB" dirty="0"/>
            </a:br>
            <a:r>
              <a:rPr lang="en-GB" dirty="0"/>
              <a:t>Research an inventor.</a:t>
            </a:r>
            <a:br>
              <a:rPr lang="en-GB" dirty="0"/>
            </a:br>
            <a:endParaRPr lang="en-GB" dirty="0"/>
          </a:p>
        </p:txBody>
      </p:sp>
      <p:sp>
        <p:nvSpPr>
          <p:cNvPr id="3" name="Content Placeholder 2">
            <a:extLst>
              <a:ext uri="{FF2B5EF4-FFF2-40B4-BE49-F238E27FC236}">
                <a16:creationId xmlns:a16="http://schemas.microsoft.com/office/drawing/2014/main" id="{2B7C3961-9E26-46FE-977A-F2CFA60B85E9}"/>
              </a:ext>
            </a:extLst>
          </p:cNvPr>
          <p:cNvSpPr>
            <a:spLocks noGrp="1"/>
          </p:cNvSpPr>
          <p:nvPr>
            <p:ph idx="1"/>
          </p:nvPr>
        </p:nvSpPr>
        <p:spPr/>
        <p:txBody>
          <a:bodyPr/>
          <a:lstStyle/>
          <a:p>
            <a:r>
              <a:rPr lang="en-GB" dirty="0"/>
              <a:t>Who is it?</a:t>
            </a:r>
          </a:p>
          <a:p>
            <a:r>
              <a:rPr lang="en-GB" dirty="0"/>
              <a:t>What did they make?</a:t>
            </a:r>
          </a:p>
          <a:p>
            <a:r>
              <a:rPr lang="en-GB" dirty="0"/>
              <a:t>How did they change the world?</a:t>
            </a:r>
          </a:p>
          <a:p>
            <a:r>
              <a:rPr lang="en-GB" dirty="0"/>
              <a:t>What is/was their life like?</a:t>
            </a:r>
          </a:p>
          <a:p>
            <a:r>
              <a:rPr lang="en-GB" dirty="0"/>
              <a:t>Is there anything interesting about them?</a:t>
            </a:r>
          </a:p>
          <a:p>
            <a:r>
              <a:rPr lang="en-GB" dirty="0"/>
              <a:t>What would the world be like without their invention?</a:t>
            </a:r>
          </a:p>
          <a:p>
            <a:r>
              <a:rPr lang="en-GB" dirty="0"/>
              <a:t>What will be next?</a:t>
            </a:r>
          </a:p>
        </p:txBody>
      </p:sp>
      <p:sp>
        <p:nvSpPr>
          <p:cNvPr id="4" name="TextBox 3">
            <a:extLst>
              <a:ext uri="{FF2B5EF4-FFF2-40B4-BE49-F238E27FC236}">
                <a16:creationId xmlns:a16="http://schemas.microsoft.com/office/drawing/2014/main" id="{3F575EED-6B0C-4A9B-96FD-5E5CA4E8C6A0}"/>
              </a:ext>
            </a:extLst>
          </p:cNvPr>
          <p:cNvSpPr txBox="1"/>
          <p:nvPr/>
        </p:nvSpPr>
        <p:spPr>
          <a:xfrm>
            <a:off x="1228550" y="84147"/>
            <a:ext cx="2490758" cy="369332"/>
          </a:xfrm>
          <a:prstGeom prst="rect">
            <a:avLst/>
          </a:prstGeom>
          <a:noFill/>
        </p:spPr>
        <p:txBody>
          <a:bodyPr wrap="square" rtlCol="0">
            <a:spAutoFit/>
          </a:bodyPr>
          <a:lstStyle/>
          <a:p>
            <a:r>
              <a:rPr lang="en-GB" dirty="0"/>
              <a:t>Class Projects</a:t>
            </a:r>
          </a:p>
        </p:txBody>
      </p:sp>
    </p:spTree>
    <p:extLst>
      <p:ext uri="{BB962C8B-B14F-4D97-AF65-F5344CB8AC3E}">
        <p14:creationId xmlns:p14="http://schemas.microsoft.com/office/powerpoint/2010/main" val="633348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70732-1BF0-471D-B2A9-8A774127C8B3}"/>
              </a:ext>
            </a:extLst>
          </p:cNvPr>
          <p:cNvSpPr>
            <a:spLocks noGrp="1"/>
          </p:cNvSpPr>
          <p:nvPr>
            <p:ph type="title"/>
          </p:nvPr>
        </p:nvSpPr>
        <p:spPr>
          <a:xfrm>
            <a:off x="1371600" y="685800"/>
            <a:ext cx="9601200" cy="1075682"/>
          </a:xfrm>
        </p:spPr>
        <p:txBody>
          <a:bodyPr>
            <a:normAutofit fontScale="90000"/>
          </a:bodyPr>
          <a:lstStyle/>
          <a:p>
            <a:r>
              <a:rPr lang="en-GB" dirty="0"/>
              <a:t>Art/ Design/ Technology- </a:t>
            </a:r>
            <a:br>
              <a:rPr lang="en-GB" dirty="0"/>
            </a:br>
            <a:r>
              <a:rPr lang="en-GB" dirty="0"/>
              <a:t>Create a product</a:t>
            </a:r>
            <a:br>
              <a:rPr lang="en-GB" dirty="0"/>
            </a:br>
            <a:endParaRPr lang="en-GB" dirty="0"/>
          </a:p>
        </p:txBody>
      </p:sp>
      <p:sp>
        <p:nvSpPr>
          <p:cNvPr id="3" name="Content Placeholder 2">
            <a:extLst>
              <a:ext uri="{FF2B5EF4-FFF2-40B4-BE49-F238E27FC236}">
                <a16:creationId xmlns:a16="http://schemas.microsoft.com/office/drawing/2014/main" id="{2B7C3961-9E26-46FE-977A-F2CFA60B85E9}"/>
              </a:ext>
            </a:extLst>
          </p:cNvPr>
          <p:cNvSpPr>
            <a:spLocks noGrp="1"/>
          </p:cNvSpPr>
          <p:nvPr>
            <p:ph idx="1"/>
          </p:nvPr>
        </p:nvSpPr>
        <p:spPr/>
        <p:txBody>
          <a:bodyPr/>
          <a:lstStyle/>
          <a:p>
            <a:r>
              <a:rPr lang="en-GB" dirty="0"/>
              <a:t>What is it?</a:t>
            </a:r>
          </a:p>
          <a:p>
            <a:r>
              <a:rPr lang="en-GB" dirty="0"/>
              <a:t>What problem does it solve?</a:t>
            </a:r>
          </a:p>
          <a:p>
            <a:r>
              <a:rPr lang="en-GB" dirty="0"/>
              <a:t>How will it change your life?</a:t>
            </a:r>
          </a:p>
          <a:p>
            <a:r>
              <a:rPr lang="en-GB" dirty="0"/>
              <a:t>Who will use it?</a:t>
            </a:r>
          </a:p>
          <a:p>
            <a:r>
              <a:rPr lang="en-GB" dirty="0"/>
              <a:t>How much are you going to sell it for?</a:t>
            </a:r>
          </a:p>
          <a:p>
            <a:r>
              <a:rPr lang="en-GB" dirty="0"/>
              <a:t>Think about the advertising you did for our healthy snack.</a:t>
            </a:r>
          </a:p>
          <a:p>
            <a:pPr marL="0" indent="0">
              <a:buNone/>
            </a:pPr>
            <a:endParaRPr lang="en-GB" dirty="0"/>
          </a:p>
        </p:txBody>
      </p:sp>
      <p:sp>
        <p:nvSpPr>
          <p:cNvPr id="4" name="TextBox 3">
            <a:extLst>
              <a:ext uri="{FF2B5EF4-FFF2-40B4-BE49-F238E27FC236}">
                <a16:creationId xmlns:a16="http://schemas.microsoft.com/office/drawing/2014/main" id="{9494E810-CCA3-43CA-BE96-A6D0A00ADB5C}"/>
              </a:ext>
            </a:extLst>
          </p:cNvPr>
          <p:cNvSpPr txBox="1"/>
          <p:nvPr/>
        </p:nvSpPr>
        <p:spPr>
          <a:xfrm>
            <a:off x="1228550" y="84147"/>
            <a:ext cx="2490758" cy="369332"/>
          </a:xfrm>
          <a:prstGeom prst="rect">
            <a:avLst/>
          </a:prstGeom>
          <a:noFill/>
        </p:spPr>
        <p:txBody>
          <a:bodyPr wrap="square" rtlCol="0">
            <a:spAutoFit/>
          </a:bodyPr>
          <a:lstStyle/>
          <a:p>
            <a:r>
              <a:rPr lang="en-GB" dirty="0"/>
              <a:t>Class Projects</a:t>
            </a:r>
          </a:p>
        </p:txBody>
      </p:sp>
    </p:spTree>
    <p:extLst>
      <p:ext uri="{BB962C8B-B14F-4D97-AF65-F5344CB8AC3E}">
        <p14:creationId xmlns:p14="http://schemas.microsoft.com/office/powerpoint/2010/main" val="986543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051A-B326-474C-BFCB-784A75062C5E}"/>
              </a:ext>
            </a:extLst>
          </p:cNvPr>
          <p:cNvSpPr>
            <a:spLocks noGrp="1"/>
          </p:cNvSpPr>
          <p:nvPr>
            <p:ph type="title"/>
          </p:nvPr>
        </p:nvSpPr>
        <p:spPr>
          <a:xfrm>
            <a:off x="1371600" y="685800"/>
            <a:ext cx="9601200" cy="722264"/>
          </a:xfrm>
        </p:spPr>
        <p:txBody>
          <a:bodyPr/>
          <a:lstStyle/>
          <a:p>
            <a:r>
              <a:rPr lang="en-GB" dirty="0"/>
              <a:t>Additional activities. </a:t>
            </a:r>
          </a:p>
        </p:txBody>
      </p:sp>
      <p:sp>
        <p:nvSpPr>
          <p:cNvPr id="3" name="Content Placeholder 2">
            <a:extLst>
              <a:ext uri="{FF2B5EF4-FFF2-40B4-BE49-F238E27FC236}">
                <a16:creationId xmlns:a16="http://schemas.microsoft.com/office/drawing/2014/main" id="{4045F944-ECD1-4E3A-9737-5C5A708DEC1F}"/>
              </a:ext>
            </a:extLst>
          </p:cNvPr>
          <p:cNvSpPr>
            <a:spLocks noGrp="1"/>
          </p:cNvSpPr>
          <p:nvPr>
            <p:ph idx="1"/>
          </p:nvPr>
        </p:nvSpPr>
        <p:spPr>
          <a:xfrm>
            <a:off x="1371600" y="1719408"/>
            <a:ext cx="9601200" cy="3581400"/>
          </a:xfrm>
        </p:spPr>
        <p:txBody>
          <a:bodyPr/>
          <a:lstStyle/>
          <a:p>
            <a:r>
              <a:rPr lang="en-GB" dirty="0"/>
              <a:t>Look up any places on the news or on TV shows that you watch. Like we do when we watch Newsround, think about what country the city is in and what continent that is. Also think about compass points. </a:t>
            </a:r>
          </a:p>
          <a:p>
            <a:endParaRPr lang="en-GB" dirty="0"/>
          </a:p>
          <a:p>
            <a:r>
              <a:rPr lang="en-GB" dirty="0"/>
              <a:t>Use Duolingo.</a:t>
            </a:r>
          </a:p>
          <a:p>
            <a:endParaRPr lang="en-GB" dirty="0"/>
          </a:p>
          <a:p>
            <a:r>
              <a:rPr lang="en-GB" dirty="0"/>
              <a:t>Find a recipe for some kind of bread, make it and complete a write up of what you did. </a:t>
            </a:r>
          </a:p>
          <a:p>
            <a:endParaRPr lang="en-GB" dirty="0"/>
          </a:p>
          <a:p>
            <a:endParaRPr lang="en-GB" dirty="0"/>
          </a:p>
          <a:p>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3273087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1CCC5-904F-4A1B-AEBE-87200D7C3BFD}"/>
              </a:ext>
            </a:extLst>
          </p:cNvPr>
          <p:cNvSpPr>
            <a:spLocks noGrp="1"/>
          </p:cNvSpPr>
          <p:nvPr>
            <p:ph type="title"/>
          </p:nvPr>
        </p:nvSpPr>
        <p:spPr>
          <a:xfrm>
            <a:off x="1371600" y="685800"/>
            <a:ext cx="9601200" cy="711044"/>
          </a:xfrm>
        </p:spPr>
        <p:txBody>
          <a:bodyPr/>
          <a:lstStyle/>
          <a:p>
            <a:r>
              <a:rPr lang="en-GB" dirty="0"/>
              <a:t>SATS Practice</a:t>
            </a:r>
          </a:p>
        </p:txBody>
      </p:sp>
      <p:sp>
        <p:nvSpPr>
          <p:cNvPr id="3" name="Content Placeholder 2">
            <a:extLst>
              <a:ext uri="{FF2B5EF4-FFF2-40B4-BE49-F238E27FC236}">
                <a16:creationId xmlns:a16="http://schemas.microsoft.com/office/drawing/2014/main" id="{C2C6B31C-6532-471E-BEC8-4DFB35246CBD}"/>
              </a:ext>
            </a:extLst>
          </p:cNvPr>
          <p:cNvSpPr>
            <a:spLocks noGrp="1"/>
          </p:cNvSpPr>
          <p:nvPr>
            <p:ph idx="1"/>
          </p:nvPr>
        </p:nvSpPr>
        <p:spPr>
          <a:xfrm>
            <a:off x="1295400" y="1854044"/>
            <a:ext cx="9601200" cy="3581400"/>
          </a:xfrm>
        </p:spPr>
        <p:txBody>
          <a:bodyPr/>
          <a:lstStyle/>
          <a:p>
            <a:r>
              <a:rPr lang="en-GB" dirty="0"/>
              <a:t>Some activities for 3 mark question practice: </a:t>
            </a:r>
          </a:p>
          <a:p>
            <a:r>
              <a:rPr lang="en-GB" dirty="0">
                <a:hlinkClick r:id="rId2"/>
              </a:rPr>
              <a:t>https://www.twinkl.co.uk/resource/t2-e-41326-sats-survival-year-6-reading-three-mark-question-practice-bumper-activity-pack</a:t>
            </a:r>
            <a:endParaRPr lang="en-GB" dirty="0"/>
          </a:p>
          <a:p>
            <a:endParaRPr lang="en-GB" dirty="0"/>
          </a:p>
          <a:p>
            <a:r>
              <a:rPr lang="en-GB" dirty="0"/>
              <a:t>Here is a SATs Revisions pack for </a:t>
            </a:r>
            <a:r>
              <a:rPr lang="en-GB" dirty="0" err="1"/>
              <a:t>SPaG</a:t>
            </a:r>
            <a:r>
              <a:rPr lang="en-GB" dirty="0"/>
              <a:t> </a:t>
            </a:r>
            <a:r>
              <a:rPr lang="en-GB" dirty="0">
                <a:hlinkClick r:id="rId3"/>
              </a:rPr>
              <a:t>https://www.twinkl.co.uk/resource/t2-e-3429-sats-survival-year-6-parents-grammar-punctuation-vocabulary-practice-and-revision-activity-booklet</a:t>
            </a:r>
            <a:endParaRPr lang="en-GB" dirty="0"/>
          </a:p>
          <a:p>
            <a:endParaRPr lang="en-GB" dirty="0"/>
          </a:p>
        </p:txBody>
      </p:sp>
    </p:spTree>
    <p:extLst>
      <p:ext uri="{BB962C8B-B14F-4D97-AF65-F5344CB8AC3E}">
        <p14:creationId xmlns:p14="http://schemas.microsoft.com/office/powerpoint/2010/main" val="3645271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7AD76-9D34-4B77-A65A-60C1B5750A1D}"/>
              </a:ext>
            </a:extLst>
          </p:cNvPr>
          <p:cNvSpPr>
            <a:spLocks noGrp="1"/>
          </p:cNvSpPr>
          <p:nvPr>
            <p:ph type="title"/>
          </p:nvPr>
        </p:nvSpPr>
        <p:spPr>
          <a:xfrm>
            <a:off x="1371600" y="685800"/>
            <a:ext cx="9601200" cy="862509"/>
          </a:xfrm>
        </p:spPr>
        <p:txBody>
          <a:bodyPr/>
          <a:lstStyle/>
          <a:p>
            <a:r>
              <a:rPr lang="en-GB" dirty="0"/>
              <a:t>Additional Resources</a:t>
            </a:r>
          </a:p>
        </p:txBody>
      </p:sp>
      <p:sp>
        <p:nvSpPr>
          <p:cNvPr id="3" name="Content Placeholder 2">
            <a:extLst>
              <a:ext uri="{FF2B5EF4-FFF2-40B4-BE49-F238E27FC236}">
                <a16:creationId xmlns:a16="http://schemas.microsoft.com/office/drawing/2014/main" id="{DD61C925-F3AA-41CB-887C-DC1DA76C152C}"/>
              </a:ext>
            </a:extLst>
          </p:cNvPr>
          <p:cNvSpPr>
            <a:spLocks noGrp="1"/>
          </p:cNvSpPr>
          <p:nvPr>
            <p:ph idx="1"/>
          </p:nvPr>
        </p:nvSpPr>
        <p:spPr>
          <a:xfrm>
            <a:off x="1371599" y="1595992"/>
            <a:ext cx="9696567" cy="4754319"/>
          </a:xfrm>
        </p:spPr>
        <p:txBody>
          <a:bodyPr>
            <a:normAutofit/>
          </a:bodyPr>
          <a:lstStyle/>
          <a:p>
            <a:r>
              <a:rPr lang="en-GB" dirty="0"/>
              <a:t>There is a good KS2 home learning pack available here: </a:t>
            </a:r>
            <a:r>
              <a:rPr lang="en-GB" dirty="0">
                <a:hlinkClick r:id="rId2"/>
              </a:rPr>
              <a:t>http://www.tts-group.co.uk/on/demandware.static/-/Library-Sites-TTSSharedLibrary/default/vaea75f5663a038b8658d258fd198e57ce70b35d6/images/homepage/My_Activity_Book_Yrs_7_11.pdf?version=1,584,037,589,000</a:t>
            </a:r>
            <a:endParaRPr lang="en-GB" dirty="0"/>
          </a:p>
          <a:p>
            <a:endParaRPr lang="en-GB" dirty="0"/>
          </a:p>
          <a:p>
            <a:r>
              <a:rPr lang="en-GB" dirty="0"/>
              <a:t>You can also find useful lessons on TWINKL- they are offering free membership. Follow the link: </a:t>
            </a:r>
            <a:r>
              <a:rPr lang="en-GB" dirty="0">
                <a:hlinkClick r:id="rId3"/>
              </a:rPr>
              <a:t>https://www.twinkl.co.uk/offer</a:t>
            </a:r>
            <a:r>
              <a:rPr lang="en-GB" dirty="0"/>
              <a:t> and enter the code UKTWINKLHELPS to sign up.</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119693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B661-AAC3-4393-A314-8D698C344260}"/>
              </a:ext>
            </a:extLst>
          </p:cNvPr>
          <p:cNvSpPr>
            <a:spLocks noGrp="1"/>
          </p:cNvSpPr>
          <p:nvPr>
            <p:ph type="title"/>
          </p:nvPr>
        </p:nvSpPr>
        <p:spPr>
          <a:xfrm>
            <a:off x="1371600" y="685800"/>
            <a:ext cx="9601200" cy="688605"/>
          </a:xfrm>
        </p:spPr>
        <p:txBody>
          <a:bodyPr/>
          <a:lstStyle/>
          <a:p>
            <a:r>
              <a:rPr lang="en-GB" dirty="0" err="1"/>
              <a:t>SPaG</a:t>
            </a:r>
            <a:r>
              <a:rPr lang="en-GB" dirty="0"/>
              <a:t> work</a:t>
            </a:r>
          </a:p>
        </p:txBody>
      </p:sp>
      <p:sp>
        <p:nvSpPr>
          <p:cNvPr id="3" name="Content Placeholder 2">
            <a:extLst>
              <a:ext uri="{FF2B5EF4-FFF2-40B4-BE49-F238E27FC236}">
                <a16:creationId xmlns:a16="http://schemas.microsoft.com/office/drawing/2014/main" id="{C5330B4E-FD33-421C-A1CC-4D7C57EB43A2}"/>
              </a:ext>
            </a:extLst>
          </p:cNvPr>
          <p:cNvSpPr>
            <a:spLocks noGrp="1"/>
          </p:cNvSpPr>
          <p:nvPr>
            <p:ph idx="1"/>
          </p:nvPr>
        </p:nvSpPr>
        <p:spPr/>
        <p:txBody>
          <a:bodyPr>
            <a:normAutofit/>
          </a:bodyPr>
          <a:lstStyle/>
          <a:p>
            <a:r>
              <a:rPr lang="en-GB" dirty="0"/>
              <a:t>You can work your way through some of the Everyday Edits found here:</a:t>
            </a:r>
          </a:p>
          <a:p>
            <a:pPr marL="0" indent="0">
              <a:buNone/>
            </a:pPr>
            <a:r>
              <a:rPr lang="en-GB" dirty="0">
                <a:hlinkClick r:id="rId2"/>
              </a:rPr>
              <a:t>https://www.educationworld.com/a_lesson/archives/edit.shtml</a:t>
            </a:r>
            <a:endParaRPr lang="en-GB" dirty="0"/>
          </a:p>
          <a:p>
            <a:pPr marL="0" indent="0">
              <a:buNone/>
            </a:pPr>
            <a:endParaRPr lang="en-GB" dirty="0"/>
          </a:p>
          <a:p>
            <a:pPr marL="0" indent="0">
              <a:buNone/>
            </a:pPr>
            <a:r>
              <a:rPr lang="en-GB" dirty="0"/>
              <a:t>Here is a SATs Revisions pack for </a:t>
            </a:r>
            <a:r>
              <a:rPr lang="en-GB" dirty="0" err="1"/>
              <a:t>SPaG</a:t>
            </a:r>
            <a:r>
              <a:rPr lang="en-GB" dirty="0"/>
              <a:t> </a:t>
            </a:r>
            <a:r>
              <a:rPr lang="en-GB" dirty="0">
                <a:hlinkClick r:id="rId3"/>
              </a:rPr>
              <a:t>https://www.twinkl.co.uk/resource/t2-e-3429-sats-survival-year-6-parents-grammar-punctuation-vocabulary-practice-and-revision-activity-booklet</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300763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6F542-7C85-4260-81DD-A7563A304895}"/>
              </a:ext>
            </a:extLst>
          </p:cNvPr>
          <p:cNvSpPr>
            <a:spLocks noGrp="1"/>
          </p:cNvSpPr>
          <p:nvPr>
            <p:ph type="title"/>
          </p:nvPr>
        </p:nvSpPr>
        <p:spPr>
          <a:xfrm>
            <a:off x="1371600" y="685800"/>
            <a:ext cx="9601200" cy="755923"/>
          </a:xfrm>
        </p:spPr>
        <p:txBody>
          <a:bodyPr>
            <a:normAutofit/>
          </a:bodyPr>
          <a:lstStyle/>
          <a:p>
            <a:r>
              <a:rPr lang="en-GB" dirty="0"/>
              <a:t>Reading</a:t>
            </a:r>
          </a:p>
        </p:txBody>
      </p:sp>
      <p:sp>
        <p:nvSpPr>
          <p:cNvPr id="3" name="Content Placeholder 2">
            <a:extLst>
              <a:ext uri="{FF2B5EF4-FFF2-40B4-BE49-F238E27FC236}">
                <a16:creationId xmlns:a16="http://schemas.microsoft.com/office/drawing/2014/main" id="{6DCDEADF-BACF-44C2-8447-7740150C2428}"/>
              </a:ext>
            </a:extLst>
          </p:cNvPr>
          <p:cNvSpPr>
            <a:spLocks noGrp="1"/>
          </p:cNvSpPr>
          <p:nvPr>
            <p:ph idx="1"/>
          </p:nvPr>
        </p:nvSpPr>
        <p:spPr>
          <a:xfrm>
            <a:off x="1371600" y="1604407"/>
            <a:ext cx="9601200" cy="4262993"/>
          </a:xfrm>
        </p:spPr>
        <p:txBody>
          <a:bodyPr/>
          <a:lstStyle/>
          <a:p>
            <a:r>
              <a:rPr lang="en-GB" dirty="0"/>
              <a:t>You should be continuing to read at least four times a week as per school expectations. Add it to your reading log. We will sign it off as normal when you come back.</a:t>
            </a:r>
          </a:p>
          <a:p>
            <a:endParaRPr lang="en-GB" dirty="0"/>
          </a:p>
          <a:p>
            <a:r>
              <a:rPr lang="en-GB" dirty="0"/>
              <a:t>If you complete any books, write a book review. You can share this when you come back. </a:t>
            </a:r>
          </a:p>
          <a:p>
            <a:endParaRPr lang="en-GB" dirty="0"/>
          </a:p>
          <a:p>
            <a:r>
              <a:rPr lang="en-GB" dirty="0"/>
              <a:t>Try to learn a poem to recite to the class.</a:t>
            </a:r>
          </a:p>
        </p:txBody>
      </p:sp>
    </p:spTree>
    <p:extLst>
      <p:ext uri="{BB962C8B-B14F-4D97-AF65-F5344CB8AC3E}">
        <p14:creationId xmlns:p14="http://schemas.microsoft.com/office/powerpoint/2010/main" val="158078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9F7E6-E971-4B0A-A606-0FCEBCFC523A}"/>
              </a:ext>
            </a:extLst>
          </p:cNvPr>
          <p:cNvSpPr>
            <a:spLocks noGrp="1"/>
          </p:cNvSpPr>
          <p:nvPr>
            <p:ph type="title"/>
          </p:nvPr>
        </p:nvSpPr>
        <p:spPr>
          <a:xfrm>
            <a:off x="1104199" y="81342"/>
            <a:ext cx="9601200" cy="709642"/>
          </a:xfrm>
        </p:spPr>
        <p:txBody>
          <a:bodyPr/>
          <a:lstStyle/>
          <a:p>
            <a:r>
              <a:rPr lang="en-GB" dirty="0"/>
              <a:t>Maths</a:t>
            </a:r>
          </a:p>
        </p:txBody>
      </p:sp>
      <p:sp>
        <p:nvSpPr>
          <p:cNvPr id="3" name="Content Placeholder 2">
            <a:extLst>
              <a:ext uri="{FF2B5EF4-FFF2-40B4-BE49-F238E27FC236}">
                <a16:creationId xmlns:a16="http://schemas.microsoft.com/office/drawing/2014/main" id="{1CB777E7-D49B-40E8-AF8C-FEB59AEA9F0F}"/>
              </a:ext>
            </a:extLst>
          </p:cNvPr>
          <p:cNvSpPr>
            <a:spLocks noGrp="1"/>
          </p:cNvSpPr>
          <p:nvPr>
            <p:ph idx="1"/>
          </p:nvPr>
        </p:nvSpPr>
        <p:spPr>
          <a:xfrm>
            <a:off x="1008832" y="615676"/>
            <a:ext cx="11087801" cy="5908540"/>
          </a:xfrm>
        </p:spPr>
        <p:txBody>
          <a:bodyPr>
            <a:normAutofit/>
          </a:bodyPr>
          <a:lstStyle/>
          <a:p>
            <a:pPr marL="0" indent="0">
              <a:buNone/>
            </a:pPr>
            <a:endParaRPr lang="en-GB" sz="1600" dirty="0"/>
          </a:p>
          <a:p>
            <a:pPr marL="0" indent="0">
              <a:buNone/>
            </a:pPr>
            <a:r>
              <a:rPr lang="en-GB" sz="1600" dirty="0"/>
              <a:t>Please use your My Maths account to access topics for learning. I have added a number of areas to  cover and children can choose which they like. </a:t>
            </a:r>
          </a:p>
          <a:p>
            <a:pPr marL="0" indent="0">
              <a:buNone/>
            </a:pPr>
            <a:endParaRPr lang="en-GB" sz="1600" dirty="0"/>
          </a:p>
          <a:p>
            <a:pPr marL="0" indent="0">
              <a:buNone/>
            </a:pPr>
            <a:r>
              <a:rPr lang="en-GB" sz="1600" dirty="0"/>
              <a:t>I can track what they have completed and set more if needed. </a:t>
            </a:r>
          </a:p>
          <a:p>
            <a:pPr marL="0" indent="0">
              <a:buNone/>
            </a:pPr>
            <a:endParaRPr lang="en-GB" sz="1600" dirty="0"/>
          </a:p>
          <a:p>
            <a:pPr marL="0" indent="0">
              <a:buNone/>
            </a:pPr>
            <a:r>
              <a:rPr lang="en-GB" sz="1600" dirty="0"/>
              <a:t>Each area has a lesson and then a homework task which gives a % score. Any scores under about 80% I would suggest repeating at another time to ensure they become confident.</a:t>
            </a:r>
          </a:p>
          <a:p>
            <a:pPr marL="0" indent="0">
              <a:buNone/>
            </a:pPr>
            <a:endParaRPr lang="en-GB" sz="1600" dirty="0"/>
          </a:p>
          <a:p>
            <a:pPr marL="0" indent="0">
              <a:buNone/>
            </a:pPr>
            <a:r>
              <a:rPr lang="en-GB" sz="1600" dirty="0"/>
              <a:t>Times Table Rockstar can also be used to practice their times tables and their old Sum Dog account is still active which will access to some of the games.</a:t>
            </a:r>
          </a:p>
          <a:p>
            <a:pPr marL="0" indent="0">
              <a:buNone/>
            </a:pPr>
            <a:endParaRPr lang="en-GB" sz="1600" dirty="0"/>
          </a:p>
          <a:p>
            <a:pPr marL="0" indent="0">
              <a:buNone/>
            </a:pPr>
            <a:r>
              <a:rPr lang="en-GB" sz="1600" dirty="0"/>
              <a:t>I would also suggest trying to work together to practice some of the more practical aspects of Maths like measuring and weighing in recipes, telling the time and using money.</a:t>
            </a:r>
          </a:p>
          <a:p>
            <a:pPr marL="0" indent="0">
              <a:buNone/>
            </a:pPr>
            <a:endParaRPr lang="en-GB" sz="1600" dirty="0"/>
          </a:p>
          <a:p>
            <a:pPr marL="0" indent="0">
              <a:buNone/>
            </a:pPr>
            <a:r>
              <a:rPr lang="en-GB" sz="1600" dirty="0"/>
              <a:t>If you have any questions then please comment on Seesaw and either Patrick or myself will reply as soon as we can.</a:t>
            </a:r>
          </a:p>
        </p:txBody>
      </p:sp>
    </p:spTree>
    <p:extLst>
      <p:ext uri="{BB962C8B-B14F-4D97-AF65-F5344CB8AC3E}">
        <p14:creationId xmlns:p14="http://schemas.microsoft.com/office/powerpoint/2010/main" val="369326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72C69-ED00-477A-83F8-A6C1622D09FB}"/>
              </a:ext>
            </a:extLst>
          </p:cNvPr>
          <p:cNvSpPr>
            <a:spLocks noGrp="1"/>
          </p:cNvSpPr>
          <p:nvPr>
            <p:ph type="title"/>
          </p:nvPr>
        </p:nvSpPr>
        <p:spPr>
          <a:xfrm>
            <a:off x="1371600" y="685800"/>
            <a:ext cx="9601200" cy="666166"/>
          </a:xfrm>
        </p:spPr>
        <p:txBody>
          <a:bodyPr>
            <a:normAutofit fontScale="90000"/>
          </a:bodyPr>
          <a:lstStyle/>
          <a:p>
            <a:r>
              <a:rPr lang="en-GB" dirty="0"/>
              <a:t>Spellings</a:t>
            </a:r>
          </a:p>
        </p:txBody>
      </p:sp>
      <p:sp>
        <p:nvSpPr>
          <p:cNvPr id="3" name="Content Placeholder 2">
            <a:extLst>
              <a:ext uri="{FF2B5EF4-FFF2-40B4-BE49-F238E27FC236}">
                <a16:creationId xmlns:a16="http://schemas.microsoft.com/office/drawing/2014/main" id="{08815CD9-A7BC-45CC-ADC5-F132CA039E9B}"/>
              </a:ext>
            </a:extLst>
          </p:cNvPr>
          <p:cNvSpPr>
            <a:spLocks noGrp="1"/>
          </p:cNvSpPr>
          <p:nvPr>
            <p:ph idx="1"/>
          </p:nvPr>
        </p:nvSpPr>
        <p:spPr>
          <a:xfrm>
            <a:off x="1371600" y="1351966"/>
            <a:ext cx="9601200" cy="3581400"/>
          </a:xfrm>
        </p:spPr>
        <p:txBody>
          <a:bodyPr/>
          <a:lstStyle/>
          <a:p>
            <a:r>
              <a:rPr lang="en-GB" dirty="0"/>
              <a:t>Here are your next four spelling lists.</a:t>
            </a:r>
          </a:p>
        </p:txBody>
      </p:sp>
      <p:graphicFrame>
        <p:nvGraphicFramePr>
          <p:cNvPr id="4" name="Table 3">
            <a:extLst>
              <a:ext uri="{FF2B5EF4-FFF2-40B4-BE49-F238E27FC236}">
                <a16:creationId xmlns:a16="http://schemas.microsoft.com/office/drawing/2014/main" id="{B322CEF5-3914-42EE-958A-1932AFD41565}"/>
              </a:ext>
            </a:extLst>
          </p:cNvPr>
          <p:cNvGraphicFramePr>
            <a:graphicFrameLocks noGrp="1"/>
          </p:cNvGraphicFramePr>
          <p:nvPr>
            <p:extLst>
              <p:ext uri="{D42A27DB-BD31-4B8C-83A1-F6EECF244321}">
                <p14:modId xmlns:p14="http://schemas.microsoft.com/office/powerpoint/2010/main" val="3157281391"/>
              </p:ext>
            </p:extLst>
          </p:nvPr>
        </p:nvGraphicFramePr>
        <p:xfrm>
          <a:off x="1219200" y="2018132"/>
          <a:ext cx="1347470" cy="2974092"/>
        </p:xfrm>
        <a:graphic>
          <a:graphicData uri="http://schemas.openxmlformats.org/drawingml/2006/table">
            <a:tbl>
              <a:tblPr firstRow="1" firstCol="1" bandRow="1">
                <a:tableStyleId>{5C22544A-7EE6-4342-B048-85BDC9FD1C3A}</a:tableStyleId>
              </a:tblPr>
              <a:tblGrid>
                <a:gridCol w="1347470">
                  <a:extLst>
                    <a:ext uri="{9D8B030D-6E8A-4147-A177-3AD203B41FA5}">
                      <a16:colId xmlns:a16="http://schemas.microsoft.com/office/drawing/2014/main" val="862171536"/>
                    </a:ext>
                  </a:extLst>
                </a:gridCol>
              </a:tblGrid>
              <a:tr h="0">
                <a:tc>
                  <a:txBody>
                    <a:bodyPr/>
                    <a:lstStyle/>
                    <a:p>
                      <a:pPr>
                        <a:lnSpc>
                          <a:spcPct val="107000"/>
                        </a:lnSpc>
                        <a:spcAft>
                          <a:spcPts val="0"/>
                        </a:spcAft>
                      </a:pPr>
                      <a:r>
                        <a:rPr lang="en-GB" sz="1600">
                          <a:effectLst/>
                        </a:rPr>
                        <a:t>Year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6296385"/>
                  </a:ext>
                </a:extLst>
              </a:tr>
              <a:tr h="0">
                <a:tc>
                  <a:txBody>
                    <a:bodyPr/>
                    <a:lstStyle/>
                    <a:p>
                      <a:pPr>
                        <a:lnSpc>
                          <a:spcPct val="107000"/>
                        </a:lnSpc>
                        <a:spcAft>
                          <a:spcPts val="0"/>
                        </a:spcAft>
                      </a:pPr>
                      <a:r>
                        <a:rPr lang="en-GB" sz="1600">
                          <a:effectLst/>
                        </a:rPr>
                        <a:t>library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61498613"/>
                  </a:ext>
                </a:extLst>
              </a:tr>
              <a:tr h="0">
                <a:tc>
                  <a:txBody>
                    <a:bodyPr/>
                    <a:lstStyle/>
                    <a:p>
                      <a:pPr>
                        <a:lnSpc>
                          <a:spcPct val="107000"/>
                        </a:lnSpc>
                        <a:spcAft>
                          <a:spcPts val="0"/>
                        </a:spcAft>
                      </a:pPr>
                      <a:r>
                        <a:rPr lang="en-GB" sz="1600">
                          <a:effectLst/>
                        </a:rPr>
                        <a:t>mention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1105283"/>
                  </a:ext>
                </a:extLst>
              </a:tr>
              <a:tr h="0">
                <a:tc>
                  <a:txBody>
                    <a:bodyPr/>
                    <a:lstStyle/>
                    <a:p>
                      <a:pPr>
                        <a:lnSpc>
                          <a:spcPct val="107000"/>
                        </a:lnSpc>
                        <a:spcAft>
                          <a:spcPts val="0"/>
                        </a:spcAft>
                      </a:pPr>
                      <a:r>
                        <a:rPr lang="en-GB" sz="1600">
                          <a:effectLst/>
                        </a:rPr>
                        <a:t>natural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2010652"/>
                  </a:ext>
                </a:extLst>
              </a:tr>
              <a:tr h="0">
                <a:tc>
                  <a:txBody>
                    <a:bodyPr/>
                    <a:lstStyle/>
                    <a:p>
                      <a:pPr>
                        <a:lnSpc>
                          <a:spcPct val="107000"/>
                        </a:lnSpc>
                        <a:spcAft>
                          <a:spcPts val="0"/>
                        </a:spcAft>
                      </a:pPr>
                      <a:r>
                        <a:rPr lang="en-GB" sz="1600">
                          <a:effectLst/>
                        </a:rPr>
                        <a:t>naughty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9274665"/>
                  </a:ext>
                </a:extLst>
              </a:tr>
              <a:tr h="0">
                <a:tc>
                  <a:txBody>
                    <a:bodyPr/>
                    <a:lstStyle/>
                    <a:p>
                      <a:pPr>
                        <a:lnSpc>
                          <a:spcPct val="107000"/>
                        </a:lnSpc>
                        <a:spcAft>
                          <a:spcPts val="0"/>
                        </a:spcAft>
                      </a:pPr>
                      <a:r>
                        <a:rPr lang="en-GB" sz="1600">
                          <a:effectLst/>
                        </a:rPr>
                        <a:t>perhaps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8438236"/>
                  </a:ext>
                </a:extLst>
              </a:tr>
              <a:tr h="0">
                <a:tc>
                  <a:txBody>
                    <a:bodyPr/>
                    <a:lstStyle/>
                    <a:p>
                      <a:pPr>
                        <a:lnSpc>
                          <a:spcPct val="107000"/>
                        </a:lnSpc>
                        <a:spcAft>
                          <a:spcPts val="0"/>
                        </a:spcAft>
                      </a:pPr>
                      <a:r>
                        <a:rPr lang="en-GB" sz="1600">
                          <a:effectLst/>
                        </a:rPr>
                        <a:t>popular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9363691"/>
                  </a:ext>
                </a:extLst>
              </a:tr>
              <a:tr h="0">
                <a:tc>
                  <a:txBody>
                    <a:bodyPr/>
                    <a:lstStyle/>
                    <a:p>
                      <a:pPr>
                        <a:lnSpc>
                          <a:spcPct val="107000"/>
                        </a:lnSpc>
                        <a:spcAft>
                          <a:spcPts val="0"/>
                        </a:spcAft>
                      </a:pPr>
                      <a:r>
                        <a:rPr lang="en-GB" sz="1600">
                          <a:effectLst/>
                        </a:rPr>
                        <a:t>possess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3382328"/>
                  </a:ext>
                </a:extLst>
              </a:tr>
              <a:tr h="0">
                <a:tc>
                  <a:txBody>
                    <a:bodyPr/>
                    <a:lstStyle/>
                    <a:p>
                      <a:pPr>
                        <a:lnSpc>
                          <a:spcPct val="107000"/>
                        </a:lnSpc>
                        <a:spcAft>
                          <a:spcPts val="0"/>
                        </a:spcAft>
                      </a:pPr>
                      <a:r>
                        <a:rPr lang="en-GB" sz="1600">
                          <a:effectLst/>
                        </a:rPr>
                        <a:t>promise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1138206"/>
                  </a:ext>
                </a:extLst>
              </a:tr>
              <a:tr h="0">
                <a:tc>
                  <a:txBody>
                    <a:bodyPr/>
                    <a:lstStyle/>
                    <a:p>
                      <a:pPr>
                        <a:lnSpc>
                          <a:spcPct val="107000"/>
                        </a:lnSpc>
                        <a:spcAft>
                          <a:spcPts val="0"/>
                        </a:spcAft>
                      </a:pPr>
                      <a:r>
                        <a:rPr lang="en-GB" sz="1600">
                          <a:effectLst/>
                        </a:rPr>
                        <a:t>purpose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8151429"/>
                  </a:ext>
                </a:extLst>
              </a:tr>
              <a:tr h="0">
                <a:tc>
                  <a:txBody>
                    <a:bodyPr/>
                    <a:lstStyle/>
                    <a:p>
                      <a:pPr>
                        <a:lnSpc>
                          <a:spcPct val="107000"/>
                        </a:lnSpc>
                        <a:spcAft>
                          <a:spcPts val="0"/>
                        </a:spcAft>
                      </a:pPr>
                      <a:r>
                        <a:rPr lang="en-GB" sz="1600">
                          <a:effectLst/>
                        </a:rPr>
                        <a:t>quarter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0446113"/>
                  </a:ext>
                </a:extLst>
              </a:tr>
              <a:tr h="0">
                <a:tc>
                  <a:txBody>
                    <a:bodyPr/>
                    <a:lstStyle/>
                    <a:p>
                      <a:pPr>
                        <a:lnSpc>
                          <a:spcPct val="107000"/>
                        </a:lnSpc>
                        <a:spcAft>
                          <a:spcPts val="0"/>
                        </a:spcAft>
                      </a:pPr>
                      <a:r>
                        <a:rPr lang="en-GB" sz="1600" dirty="0">
                          <a:effectLst/>
                        </a:rPr>
                        <a:t>regular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7547728"/>
                  </a:ext>
                </a:extLst>
              </a:tr>
            </a:tbl>
          </a:graphicData>
        </a:graphic>
      </p:graphicFrame>
      <p:graphicFrame>
        <p:nvGraphicFramePr>
          <p:cNvPr id="7" name="Table 6">
            <a:extLst>
              <a:ext uri="{FF2B5EF4-FFF2-40B4-BE49-F238E27FC236}">
                <a16:creationId xmlns:a16="http://schemas.microsoft.com/office/drawing/2014/main" id="{DD94346A-8089-4AAA-9061-8BBC19EFA3A6}"/>
              </a:ext>
            </a:extLst>
          </p:cNvPr>
          <p:cNvGraphicFramePr>
            <a:graphicFrameLocks noGrp="1"/>
          </p:cNvGraphicFramePr>
          <p:nvPr>
            <p:extLst>
              <p:ext uri="{D42A27DB-BD31-4B8C-83A1-F6EECF244321}">
                <p14:modId xmlns:p14="http://schemas.microsoft.com/office/powerpoint/2010/main" val="2420385062"/>
              </p:ext>
            </p:extLst>
          </p:nvPr>
        </p:nvGraphicFramePr>
        <p:xfrm>
          <a:off x="2895510" y="2018131"/>
          <a:ext cx="1508196" cy="2915231"/>
        </p:xfrm>
        <a:graphic>
          <a:graphicData uri="http://schemas.openxmlformats.org/drawingml/2006/table">
            <a:tbl>
              <a:tblPr firstRow="1" firstCol="1" bandRow="1">
                <a:tableStyleId>{5C22544A-7EE6-4342-B048-85BDC9FD1C3A}</a:tableStyleId>
              </a:tblPr>
              <a:tblGrid>
                <a:gridCol w="1508196">
                  <a:extLst>
                    <a:ext uri="{9D8B030D-6E8A-4147-A177-3AD203B41FA5}">
                      <a16:colId xmlns:a16="http://schemas.microsoft.com/office/drawing/2014/main" val="731367811"/>
                    </a:ext>
                  </a:extLst>
                </a:gridCol>
              </a:tblGrid>
              <a:tr h="265021">
                <a:tc>
                  <a:txBody>
                    <a:bodyPr/>
                    <a:lstStyle/>
                    <a:p>
                      <a:pPr>
                        <a:lnSpc>
                          <a:spcPct val="107000"/>
                        </a:lnSpc>
                        <a:spcAft>
                          <a:spcPts val="0"/>
                        </a:spcAft>
                      </a:pPr>
                      <a:r>
                        <a:rPr lang="en-GB" sz="1600">
                          <a:effectLst/>
                        </a:rPr>
                        <a:t>Year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4115671"/>
                  </a:ext>
                </a:extLst>
              </a:tr>
              <a:tr h="265021">
                <a:tc>
                  <a:txBody>
                    <a:bodyPr/>
                    <a:lstStyle/>
                    <a:p>
                      <a:pPr>
                        <a:lnSpc>
                          <a:spcPct val="107000"/>
                        </a:lnSpc>
                        <a:spcAft>
                          <a:spcPts val="0"/>
                        </a:spcAft>
                      </a:pPr>
                      <a:r>
                        <a:rPr lang="en-GB" sz="1600">
                          <a:effectLst/>
                        </a:rPr>
                        <a:t>accept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6602499"/>
                  </a:ext>
                </a:extLst>
              </a:tr>
              <a:tr h="265021">
                <a:tc>
                  <a:txBody>
                    <a:bodyPr/>
                    <a:lstStyle/>
                    <a:p>
                      <a:pPr>
                        <a:lnSpc>
                          <a:spcPct val="107000"/>
                        </a:lnSpc>
                        <a:spcAft>
                          <a:spcPts val="0"/>
                        </a:spcAft>
                      </a:pPr>
                      <a:r>
                        <a:rPr lang="en-GB" sz="1600">
                          <a:effectLst/>
                        </a:rPr>
                        <a:t>except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395566"/>
                  </a:ext>
                </a:extLst>
              </a:tr>
              <a:tr h="265021">
                <a:tc>
                  <a:txBody>
                    <a:bodyPr/>
                    <a:lstStyle/>
                    <a:p>
                      <a:pPr>
                        <a:lnSpc>
                          <a:spcPct val="107000"/>
                        </a:lnSpc>
                        <a:spcAft>
                          <a:spcPts val="0"/>
                        </a:spcAft>
                      </a:pPr>
                      <a:r>
                        <a:rPr lang="en-GB" sz="1600">
                          <a:effectLst/>
                        </a:rPr>
                        <a:t>affect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2347337"/>
                  </a:ext>
                </a:extLst>
              </a:tr>
              <a:tr h="265021">
                <a:tc>
                  <a:txBody>
                    <a:bodyPr/>
                    <a:lstStyle/>
                    <a:p>
                      <a:pPr>
                        <a:lnSpc>
                          <a:spcPct val="107000"/>
                        </a:lnSpc>
                        <a:spcAft>
                          <a:spcPts val="0"/>
                        </a:spcAft>
                      </a:pPr>
                      <a:r>
                        <a:rPr lang="en-GB" sz="1600" dirty="0">
                          <a:effectLst/>
                        </a:rPr>
                        <a:t>effect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2158724"/>
                  </a:ext>
                </a:extLst>
              </a:tr>
              <a:tr h="265021">
                <a:tc>
                  <a:txBody>
                    <a:bodyPr/>
                    <a:lstStyle/>
                    <a:p>
                      <a:pPr>
                        <a:lnSpc>
                          <a:spcPct val="107000"/>
                        </a:lnSpc>
                        <a:spcAft>
                          <a:spcPts val="0"/>
                        </a:spcAft>
                      </a:pPr>
                      <a:r>
                        <a:rPr lang="en-GB" sz="1600">
                          <a:effectLst/>
                        </a:rPr>
                        <a:t>aloud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7310841"/>
                  </a:ext>
                </a:extLst>
              </a:tr>
              <a:tr h="265021">
                <a:tc>
                  <a:txBody>
                    <a:bodyPr/>
                    <a:lstStyle/>
                    <a:p>
                      <a:pPr>
                        <a:lnSpc>
                          <a:spcPct val="107000"/>
                        </a:lnSpc>
                        <a:spcAft>
                          <a:spcPts val="0"/>
                        </a:spcAft>
                      </a:pPr>
                      <a:r>
                        <a:rPr lang="en-GB" sz="1600">
                          <a:effectLst/>
                        </a:rPr>
                        <a:t>allowed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6812222"/>
                  </a:ext>
                </a:extLst>
              </a:tr>
              <a:tr h="265021">
                <a:tc>
                  <a:txBody>
                    <a:bodyPr/>
                    <a:lstStyle/>
                    <a:p>
                      <a:pPr>
                        <a:lnSpc>
                          <a:spcPct val="107000"/>
                        </a:lnSpc>
                        <a:spcAft>
                          <a:spcPts val="0"/>
                        </a:spcAft>
                      </a:pPr>
                      <a:r>
                        <a:rPr lang="en-GB" sz="1600">
                          <a:effectLst/>
                        </a:rPr>
                        <a:t>weather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9786750"/>
                  </a:ext>
                </a:extLst>
              </a:tr>
              <a:tr h="265021">
                <a:tc>
                  <a:txBody>
                    <a:bodyPr/>
                    <a:lstStyle/>
                    <a:p>
                      <a:pPr>
                        <a:lnSpc>
                          <a:spcPct val="107000"/>
                        </a:lnSpc>
                        <a:spcAft>
                          <a:spcPts val="0"/>
                        </a:spcAft>
                      </a:pPr>
                      <a:r>
                        <a:rPr lang="en-GB" sz="1600">
                          <a:effectLst/>
                        </a:rPr>
                        <a:t>whether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5542995"/>
                  </a:ext>
                </a:extLst>
              </a:tr>
              <a:tr h="265021">
                <a:tc>
                  <a:txBody>
                    <a:bodyPr/>
                    <a:lstStyle/>
                    <a:p>
                      <a:pPr>
                        <a:lnSpc>
                          <a:spcPct val="107000"/>
                        </a:lnSpc>
                        <a:spcAft>
                          <a:spcPts val="0"/>
                        </a:spcAft>
                      </a:pPr>
                      <a:r>
                        <a:rPr lang="en-GB" sz="1600">
                          <a:effectLst/>
                        </a:rPr>
                        <a:t>whose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3543214"/>
                  </a:ext>
                </a:extLst>
              </a:tr>
              <a:tr h="265021">
                <a:tc>
                  <a:txBody>
                    <a:bodyPr/>
                    <a:lstStyle/>
                    <a:p>
                      <a:pPr>
                        <a:lnSpc>
                          <a:spcPct val="107000"/>
                        </a:lnSpc>
                        <a:spcAft>
                          <a:spcPts val="0"/>
                        </a:spcAft>
                      </a:pPr>
                      <a:r>
                        <a:rPr lang="en-GB" sz="1600" dirty="0">
                          <a:effectLst/>
                        </a:rPr>
                        <a:t>who’s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1931091"/>
                  </a:ext>
                </a:extLst>
              </a:tr>
            </a:tbl>
          </a:graphicData>
        </a:graphic>
      </p:graphicFrame>
      <p:graphicFrame>
        <p:nvGraphicFramePr>
          <p:cNvPr id="8" name="Table 7">
            <a:extLst>
              <a:ext uri="{FF2B5EF4-FFF2-40B4-BE49-F238E27FC236}">
                <a16:creationId xmlns:a16="http://schemas.microsoft.com/office/drawing/2014/main" id="{B6203C95-52ED-4C24-8E55-8B0B337F92A2}"/>
              </a:ext>
            </a:extLst>
          </p:cNvPr>
          <p:cNvGraphicFramePr>
            <a:graphicFrameLocks noGrp="1"/>
          </p:cNvGraphicFramePr>
          <p:nvPr>
            <p:extLst>
              <p:ext uri="{D42A27DB-BD31-4B8C-83A1-F6EECF244321}">
                <p14:modId xmlns:p14="http://schemas.microsoft.com/office/powerpoint/2010/main" val="3993412176"/>
              </p:ext>
            </p:extLst>
          </p:nvPr>
        </p:nvGraphicFramePr>
        <p:xfrm>
          <a:off x="5177482" y="2018132"/>
          <a:ext cx="1347470" cy="2974092"/>
        </p:xfrm>
        <a:graphic>
          <a:graphicData uri="http://schemas.openxmlformats.org/drawingml/2006/table">
            <a:tbl>
              <a:tblPr firstRow="1" firstCol="1" bandRow="1">
                <a:tableStyleId>{5C22544A-7EE6-4342-B048-85BDC9FD1C3A}</a:tableStyleId>
              </a:tblPr>
              <a:tblGrid>
                <a:gridCol w="1347470">
                  <a:extLst>
                    <a:ext uri="{9D8B030D-6E8A-4147-A177-3AD203B41FA5}">
                      <a16:colId xmlns:a16="http://schemas.microsoft.com/office/drawing/2014/main" val="3643960191"/>
                    </a:ext>
                  </a:extLst>
                </a:gridCol>
              </a:tblGrid>
              <a:tr h="0">
                <a:tc>
                  <a:txBody>
                    <a:bodyPr/>
                    <a:lstStyle/>
                    <a:p>
                      <a:pPr>
                        <a:lnSpc>
                          <a:spcPct val="107000"/>
                        </a:lnSpc>
                        <a:spcAft>
                          <a:spcPts val="0"/>
                        </a:spcAft>
                      </a:pPr>
                      <a:r>
                        <a:rPr lang="en-GB" sz="1600">
                          <a:effectLst/>
                        </a:rPr>
                        <a:t>Year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6869308"/>
                  </a:ext>
                </a:extLst>
              </a:tr>
              <a:tr h="0">
                <a:tc>
                  <a:txBody>
                    <a:bodyPr/>
                    <a:lstStyle/>
                    <a:p>
                      <a:pPr>
                        <a:lnSpc>
                          <a:spcPct val="107000"/>
                        </a:lnSpc>
                        <a:spcAft>
                          <a:spcPts val="0"/>
                        </a:spcAft>
                      </a:pPr>
                      <a:r>
                        <a:rPr lang="en-GB" sz="1600">
                          <a:effectLst/>
                        </a:rPr>
                        <a:t>special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7368012"/>
                  </a:ext>
                </a:extLst>
              </a:tr>
              <a:tr h="0">
                <a:tc>
                  <a:txBody>
                    <a:bodyPr/>
                    <a:lstStyle/>
                    <a:p>
                      <a:pPr>
                        <a:lnSpc>
                          <a:spcPct val="107000"/>
                        </a:lnSpc>
                        <a:spcAft>
                          <a:spcPts val="0"/>
                        </a:spcAft>
                      </a:pPr>
                      <a:r>
                        <a:rPr lang="en-GB" sz="1600">
                          <a:effectLst/>
                        </a:rPr>
                        <a:t>strange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2535532"/>
                  </a:ext>
                </a:extLst>
              </a:tr>
              <a:tr h="0">
                <a:tc>
                  <a:txBody>
                    <a:bodyPr/>
                    <a:lstStyle/>
                    <a:p>
                      <a:pPr>
                        <a:lnSpc>
                          <a:spcPct val="107000"/>
                        </a:lnSpc>
                        <a:spcAft>
                          <a:spcPts val="0"/>
                        </a:spcAft>
                      </a:pPr>
                      <a:r>
                        <a:rPr lang="en-GB" sz="1600">
                          <a:effectLst/>
                        </a:rPr>
                        <a:t>suppose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1559447"/>
                  </a:ext>
                </a:extLst>
              </a:tr>
              <a:tr h="0">
                <a:tc>
                  <a:txBody>
                    <a:bodyPr/>
                    <a:lstStyle/>
                    <a:p>
                      <a:pPr>
                        <a:lnSpc>
                          <a:spcPct val="107000"/>
                        </a:lnSpc>
                        <a:spcAft>
                          <a:spcPts val="0"/>
                        </a:spcAft>
                      </a:pPr>
                      <a:r>
                        <a:rPr lang="en-GB" sz="1600">
                          <a:effectLst/>
                        </a:rPr>
                        <a:t>thought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8104222"/>
                  </a:ext>
                </a:extLst>
              </a:tr>
              <a:tr h="0">
                <a:tc>
                  <a:txBody>
                    <a:bodyPr/>
                    <a:lstStyle/>
                    <a:p>
                      <a:pPr>
                        <a:lnSpc>
                          <a:spcPct val="107000"/>
                        </a:lnSpc>
                        <a:spcAft>
                          <a:spcPts val="0"/>
                        </a:spcAft>
                      </a:pPr>
                      <a:r>
                        <a:rPr lang="en-GB" sz="1600">
                          <a:effectLst/>
                        </a:rPr>
                        <a:t>through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9091280"/>
                  </a:ext>
                </a:extLst>
              </a:tr>
              <a:tr h="0">
                <a:tc>
                  <a:txBody>
                    <a:bodyPr/>
                    <a:lstStyle/>
                    <a:p>
                      <a:pPr>
                        <a:lnSpc>
                          <a:spcPct val="107000"/>
                        </a:lnSpc>
                        <a:spcAft>
                          <a:spcPts val="0"/>
                        </a:spcAft>
                      </a:pPr>
                      <a:r>
                        <a:rPr lang="en-GB" sz="1600">
                          <a:effectLst/>
                        </a:rPr>
                        <a:t>various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4319637"/>
                  </a:ext>
                </a:extLst>
              </a:tr>
              <a:tr h="0">
                <a:tc>
                  <a:txBody>
                    <a:bodyPr/>
                    <a:lstStyle/>
                    <a:p>
                      <a:pPr>
                        <a:lnSpc>
                          <a:spcPct val="107000"/>
                        </a:lnSpc>
                        <a:spcAft>
                          <a:spcPts val="0"/>
                        </a:spcAft>
                      </a:pPr>
                      <a:r>
                        <a:rPr lang="en-GB" sz="1600">
                          <a:effectLst/>
                        </a:rPr>
                        <a:t>accident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1828782"/>
                  </a:ext>
                </a:extLst>
              </a:tr>
              <a:tr h="0">
                <a:tc>
                  <a:txBody>
                    <a:bodyPr/>
                    <a:lstStyle/>
                    <a:p>
                      <a:pPr>
                        <a:lnSpc>
                          <a:spcPct val="107000"/>
                        </a:lnSpc>
                        <a:spcAft>
                          <a:spcPts val="0"/>
                        </a:spcAft>
                      </a:pPr>
                      <a:r>
                        <a:rPr lang="en-GB" sz="1600">
                          <a:effectLst/>
                        </a:rPr>
                        <a:t>actually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6332672"/>
                  </a:ext>
                </a:extLst>
              </a:tr>
              <a:tr h="0">
                <a:tc>
                  <a:txBody>
                    <a:bodyPr/>
                    <a:lstStyle/>
                    <a:p>
                      <a:pPr>
                        <a:lnSpc>
                          <a:spcPct val="107000"/>
                        </a:lnSpc>
                        <a:spcAft>
                          <a:spcPts val="0"/>
                        </a:spcAft>
                      </a:pPr>
                      <a:r>
                        <a:rPr lang="en-GB" sz="1600">
                          <a:effectLst/>
                        </a:rPr>
                        <a:t>although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6436139"/>
                  </a:ext>
                </a:extLst>
              </a:tr>
              <a:tr h="0">
                <a:tc>
                  <a:txBody>
                    <a:bodyPr/>
                    <a:lstStyle/>
                    <a:p>
                      <a:pPr>
                        <a:lnSpc>
                          <a:spcPct val="107000"/>
                        </a:lnSpc>
                        <a:spcAft>
                          <a:spcPts val="0"/>
                        </a:spcAft>
                      </a:pPr>
                      <a:r>
                        <a:rPr lang="en-GB" sz="1600">
                          <a:effectLst/>
                        </a:rPr>
                        <a:t>business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0514824"/>
                  </a:ext>
                </a:extLst>
              </a:tr>
              <a:tr h="0">
                <a:tc>
                  <a:txBody>
                    <a:bodyPr/>
                    <a:lstStyle/>
                    <a:p>
                      <a:pPr>
                        <a:lnSpc>
                          <a:spcPct val="107000"/>
                        </a:lnSpc>
                        <a:spcAft>
                          <a:spcPts val="0"/>
                        </a:spcAft>
                      </a:pPr>
                      <a:r>
                        <a:rPr lang="en-GB" sz="1600" dirty="0">
                          <a:effectLst/>
                        </a:rPr>
                        <a:t>complete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0331015"/>
                  </a:ext>
                </a:extLst>
              </a:tr>
            </a:tbl>
          </a:graphicData>
        </a:graphic>
      </p:graphicFrame>
      <p:graphicFrame>
        <p:nvGraphicFramePr>
          <p:cNvPr id="9" name="Table 8">
            <a:extLst>
              <a:ext uri="{FF2B5EF4-FFF2-40B4-BE49-F238E27FC236}">
                <a16:creationId xmlns:a16="http://schemas.microsoft.com/office/drawing/2014/main" id="{131CD9F6-6441-472C-962D-763CFD68510E}"/>
              </a:ext>
            </a:extLst>
          </p:cNvPr>
          <p:cNvGraphicFramePr>
            <a:graphicFrameLocks noGrp="1"/>
          </p:cNvGraphicFramePr>
          <p:nvPr>
            <p:extLst>
              <p:ext uri="{D42A27DB-BD31-4B8C-83A1-F6EECF244321}">
                <p14:modId xmlns:p14="http://schemas.microsoft.com/office/powerpoint/2010/main" val="260808614"/>
              </p:ext>
            </p:extLst>
          </p:nvPr>
        </p:nvGraphicFramePr>
        <p:xfrm>
          <a:off x="7147751" y="2018131"/>
          <a:ext cx="1347470" cy="2915231"/>
        </p:xfrm>
        <a:graphic>
          <a:graphicData uri="http://schemas.openxmlformats.org/drawingml/2006/table">
            <a:tbl>
              <a:tblPr firstRow="1" firstCol="1" bandRow="1">
                <a:tableStyleId>{5C22544A-7EE6-4342-B048-85BDC9FD1C3A}</a:tableStyleId>
              </a:tblPr>
              <a:tblGrid>
                <a:gridCol w="1347470">
                  <a:extLst>
                    <a:ext uri="{9D8B030D-6E8A-4147-A177-3AD203B41FA5}">
                      <a16:colId xmlns:a16="http://schemas.microsoft.com/office/drawing/2014/main" val="1305654455"/>
                    </a:ext>
                  </a:extLst>
                </a:gridCol>
              </a:tblGrid>
              <a:tr h="265021">
                <a:tc>
                  <a:txBody>
                    <a:bodyPr/>
                    <a:lstStyle/>
                    <a:p>
                      <a:pPr>
                        <a:lnSpc>
                          <a:spcPct val="107000"/>
                        </a:lnSpc>
                        <a:spcAft>
                          <a:spcPts val="0"/>
                        </a:spcAft>
                      </a:pPr>
                      <a:r>
                        <a:rPr lang="en-GB" sz="1600">
                          <a:effectLst/>
                        </a:rPr>
                        <a:t>Year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8766067"/>
                  </a:ext>
                </a:extLst>
              </a:tr>
              <a:tr h="265021">
                <a:tc>
                  <a:txBody>
                    <a:bodyPr/>
                    <a:lstStyle/>
                    <a:p>
                      <a:pPr>
                        <a:lnSpc>
                          <a:spcPct val="107000"/>
                        </a:lnSpc>
                        <a:spcAft>
                          <a:spcPts val="0"/>
                        </a:spcAft>
                      </a:pPr>
                      <a:r>
                        <a:rPr lang="en-GB" sz="1600">
                          <a:effectLst/>
                        </a:rPr>
                        <a:t>cereal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7337897"/>
                  </a:ext>
                </a:extLst>
              </a:tr>
              <a:tr h="265021">
                <a:tc>
                  <a:txBody>
                    <a:bodyPr/>
                    <a:lstStyle/>
                    <a:p>
                      <a:pPr>
                        <a:lnSpc>
                          <a:spcPct val="107000"/>
                        </a:lnSpc>
                        <a:spcAft>
                          <a:spcPts val="0"/>
                        </a:spcAft>
                      </a:pPr>
                      <a:r>
                        <a:rPr lang="en-GB" sz="1600">
                          <a:effectLst/>
                        </a:rPr>
                        <a:t>serial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2895066"/>
                  </a:ext>
                </a:extLst>
              </a:tr>
              <a:tr h="265021">
                <a:tc>
                  <a:txBody>
                    <a:bodyPr/>
                    <a:lstStyle/>
                    <a:p>
                      <a:pPr>
                        <a:lnSpc>
                          <a:spcPct val="107000"/>
                        </a:lnSpc>
                        <a:spcAft>
                          <a:spcPts val="0"/>
                        </a:spcAft>
                      </a:pPr>
                      <a:r>
                        <a:rPr lang="en-GB" sz="1600">
                          <a:effectLst/>
                        </a:rPr>
                        <a:t>check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8523787"/>
                  </a:ext>
                </a:extLst>
              </a:tr>
              <a:tr h="265021">
                <a:tc>
                  <a:txBody>
                    <a:bodyPr/>
                    <a:lstStyle/>
                    <a:p>
                      <a:pPr>
                        <a:lnSpc>
                          <a:spcPct val="107000"/>
                        </a:lnSpc>
                        <a:spcAft>
                          <a:spcPts val="0"/>
                        </a:spcAft>
                      </a:pPr>
                      <a:r>
                        <a:rPr lang="en-GB" sz="1600">
                          <a:effectLst/>
                        </a:rPr>
                        <a:t>cheque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054744"/>
                  </a:ext>
                </a:extLst>
              </a:tr>
              <a:tr h="265021">
                <a:tc>
                  <a:txBody>
                    <a:bodyPr/>
                    <a:lstStyle/>
                    <a:p>
                      <a:pPr>
                        <a:lnSpc>
                          <a:spcPct val="107000"/>
                        </a:lnSpc>
                        <a:spcAft>
                          <a:spcPts val="0"/>
                        </a:spcAft>
                      </a:pPr>
                      <a:r>
                        <a:rPr lang="en-GB" sz="1600">
                          <a:effectLst/>
                        </a:rPr>
                        <a:t>through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210894"/>
                  </a:ext>
                </a:extLst>
              </a:tr>
              <a:tr h="265021">
                <a:tc>
                  <a:txBody>
                    <a:bodyPr/>
                    <a:lstStyle/>
                    <a:p>
                      <a:pPr>
                        <a:lnSpc>
                          <a:spcPct val="107000"/>
                        </a:lnSpc>
                        <a:spcAft>
                          <a:spcPts val="0"/>
                        </a:spcAft>
                      </a:pPr>
                      <a:r>
                        <a:rPr lang="en-GB" sz="1600">
                          <a:effectLst/>
                        </a:rPr>
                        <a:t>threw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2444371"/>
                  </a:ext>
                </a:extLst>
              </a:tr>
              <a:tr h="265021">
                <a:tc>
                  <a:txBody>
                    <a:bodyPr/>
                    <a:lstStyle/>
                    <a:p>
                      <a:pPr>
                        <a:lnSpc>
                          <a:spcPct val="107000"/>
                        </a:lnSpc>
                        <a:spcAft>
                          <a:spcPts val="0"/>
                        </a:spcAft>
                      </a:pPr>
                      <a:r>
                        <a:rPr lang="en-GB" sz="1600">
                          <a:effectLst/>
                        </a:rPr>
                        <a:t>draft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0536849"/>
                  </a:ext>
                </a:extLst>
              </a:tr>
              <a:tr h="265021">
                <a:tc>
                  <a:txBody>
                    <a:bodyPr/>
                    <a:lstStyle/>
                    <a:p>
                      <a:pPr>
                        <a:lnSpc>
                          <a:spcPct val="107000"/>
                        </a:lnSpc>
                        <a:spcAft>
                          <a:spcPts val="0"/>
                        </a:spcAft>
                      </a:pPr>
                      <a:r>
                        <a:rPr lang="en-GB" sz="1600">
                          <a:effectLst/>
                        </a:rPr>
                        <a:t>draught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1070266"/>
                  </a:ext>
                </a:extLst>
              </a:tr>
              <a:tr h="265021">
                <a:tc>
                  <a:txBody>
                    <a:bodyPr/>
                    <a:lstStyle/>
                    <a:p>
                      <a:pPr>
                        <a:lnSpc>
                          <a:spcPct val="107000"/>
                        </a:lnSpc>
                        <a:spcAft>
                          <a:spcPts val="0"/>
                        </a:spcAft>
                      </a:pPr>
                      <a:r>
                        <a:rPr lang="en-GB" sz="1600">
                          <a:effectLst/>
                        </a:rPr>
                        <a:t>stares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7154558"/>
                  </a:ext>
                </a:extLst>
              </a:tr>
              <a:tr h="265021">
                <a:tc>
                  <a:txBody>
                    <a:bodyPr/>
                    <a:lstStyle/>
                    <a:p>
                      <a:pPr>
                        <a:lnSpc>
                          <a:spcPct val="107000"/>
                        </a:lnSpc>
                        <a:spcAft>
                          <a:spcPts val="0"/>
                        </a:spcAft>
                      </a:pPr>
                      <a:r>
                        <a:rPr lang="en-GB" sz="1600" dirty="0">
                          <a:effectLst/>
                        </a:rPr>
                        <a:t>stairs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6973702"/>
                  </a:ext>
                </a:extLst>
              </a:tr>
            </a:tbl>
          </a:graphicData>
        </a:graphic>
      </p:graphicFrame>
    </p:spTree>
    <p:extLst>
      <p:ext uri="{BB962C8B-B14F-4D97-AF65-F5344CB8AC3E}">
        <p14:creationId xmlns:p14="http://schemas.microsoft.com/office/powerpoint/2010/main" val="3588061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72C69-ED00-477A-83F8-A6C1622D09FB}"/>
              </a:ext>
            </a:extLst>
          </p:cNvPr>
          <p:cNvSpPr>
            <a:spLocks noGrp="1"/>
          </p:cNvSpPr>
          <p:nvPr>
            <p:ph type="title"/>
          </p:nvPr>
        </p:nvSpPr>
        <p:spPr>
          <a:xfrm>
            <a:off x="1371600" y="685800"/>
            <a:ext cx="9601200" cy="666166"/>
          </a:xfrm>
        </p:spPr>
        <p:txBody>
          <a:bodyPr>
            <a:normAutofit fontScale="90000"/>
          </a:bodyPr>
          <a:lstStyle/>
          <a:p>
            <a:r>
              <a:rPr lang="en-GB" dirty="0"/>
              <a:t>Spellings</a:t>
            </a:r>
          </a:p>
        </p:txBody>
      </p:sp>
      <p:sp>
        <p:nvSpPr>
          <p:cNvPr id="3" name="Content Placeholder 2">
            <a:extLst>
              <a:ext uri="{FF2B5EF4-FFF2-40B4-BE49-F238E27FC236}">
                <a16:creationId xmlns:a16="http://schemas.microsoft.com/office/drawing/2014/main" id="{08815CD9-A7BC-45CC-ADC5-F132CA039E9B}"/>
              </a:ext>
            </a:extLst>
          </p:cNvPr>
          <p:cNvSpPr>
            <a:spLocks noGrp="1"/>
          </p:cNvSpPr>
          <p:nvPr>
            <p:ph idx="1"/>
          </p:nvPr>
        </p:nvSpPr>
        <p:spPr>
          <a:xfrm>
            <a:off x="1371600" y="1351966"/>
            <a:ext cx="9601200" cy="3581400"/>
          </a:xfrm>
        </p:spPr>
        <p:txBody>
          <a:bodyPr/>
          <a:lstStyle/>
          <a:p>
            <a:r>
              <a:rPr lang="en-GB" dirty="0"/>
              <a:t>Here are your next four spelling lists.</a:t>
            </a:r>
          </a:p>
        </p:txBody>
      </p:sp>
      <p:graphicFrame>
        <p:nvGraphicFramePr>
          <p:cNvPr id="5" name="Table 4">
            <a:extLst>
              <a:ext uri="{FF2B5EF4-FFF2-40B4-BE49-F238E27FC236}">
                <a16:creationId xmlns:a16="http://schemas.microsoft.com/office/drawing/2014/main" id="{081F3C96-CF4A-4025-BB12-755B4592CCFE}"/>
              </a:ext>
            </a:extLst>
          </p:cNvPr>
          <p:cNvGraphicFramePr>
            <a:graphicFrameLocks noGrp="1"/>
          </p:cNvGraphicFramePr>
          <p:nvPr>
            <p:extLst>
              <p:ext uri="{D42A27DB-BD31-4B8C-83A1-F6EECF244321}">
                <p14:modId xmlns:p14="http://schemas.microsoft.com/office/powerpoint/2010/main" val="1144476506"/>
              </p:ext>
            </p:extLst>
          </p:nvPr>
        </p:nvGraphicFramePr>
        <p:xfrm>
          <a:off x="1889764" y="2253744"/>
          <a:ext cx="1316990" cy="2726251"/>
        </p:xfrm>
        <a:graphic>
          <a:graphicData uri="http://schemas.openxmlformats.org/drawingml/2006/table">
            <a:tbl>
              <a:tblPr firstRow="1" firstCol="1" bandRow="1">
                <a:tableStyleId>{5C22544A-7EE6-4342-B048-85BDC9FD1C3A}</a:tableStyleId>
              </a:tblPr>
              <a:tblGrid>
                <a:gridCol w="1316990">
                  <a:extLst>
                    <a:ext uri="{9D8B030D-6E8A-4147-A177-3AD203B41FA5}">
                      <a16:colId xmlns:a16="http://schemas.microsoft.com/office/drawing/2014/main" val="4040376636"/>
                    </a:ext>
                  </a:extLst>
                </a:gridCol>
              </a:tblGrid>
              <a:tr h="0">
                <a:tc>
                  <a:txBody>
                    <a:bodyPr/>
                    <a:lstStyle/>
                    <a:p>
                      <a:pPr>
                        <a:lnSpc>
                          <a:spcPct val="107000"/>
                        </a:lnSpc>
                        <a:spcAft>
                          <a:spcPts val="0"/>
                        </a:spcAft>
                      </a:pPr>
                      <a:r>
                        <a:rPr lang="en-GB" sz="1600">
                          <a:effectLst/>
                        </a:rPr>
                        <a:t>Year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0043941"/>
                  </a:ext>
                </a:extLst>
              </a:tr>
              <a:tr h="0">
                <a:tc>
                  <a:txBody>
                    <a:bodyPr/>
                    <a:lstStyle/>
                    <a:p>
                      <a:pPr>
                        <a:lnSpc>
                          <a:spcPct val="107000"/>
                        </a:lnSpc>
                        <a:spcAft>
                          <a:spcPts val="0"/>
                        </a:spcAft>
                      </a:pPr>
                      <a:r>
                        <a:rPr lang="en-GB" sz="1600" dirty="0">
                          <a:effectLst/>
                        </a:rPr>
                        <a:t>occur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694373"/>
                  </a:ext>
                </a:extLst>
              </a:tr>
              <a:tr h="0">
                <a:tc>
                  <a:txBody>
                    <a:bodyPr/>
                    <a:lstStyle/>
                    <a:p>
                      <a:pPr>
                        <a:lnSpc>
                          <a:spcPct val="107000"/>
                        </a:lnSpc>
                        <a:spcAft>
                          <a:spcPts val="0"/>
                        </a:spcAft>
                      </a:pPr>
                      <a:r>
                        <a:rPr lang="en-GB" sz="1600">
                          <a:effectLst/>
                        </a:rPr>
                        <a:t>queue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1115251"/>
                  </a:ext>
                </a:extLst>
              </a:tr>
              <a:tr h="0">
                <a:tc>
                  <a:txBody>
                    <a:bodyPr/>
                    <a:lstStyle/>
                    <a:p>
                      <a:pPr>
                        <a:lnSpc>
                          <a:spcPct val="107000"/>
                        </a:lnSpc>
                        <a:spcAft>
                          <a:spcPts val="0"/>
                        </a:spcAft>
                      </a:pPr>
                      <a:r>
                        <a:rPr lang="en-GB" sz="1600">
                          <a:effectLst/>
                        </a:rPr>
                        <a:t>rhyme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1349090"/>
                  </a:ext>
                </a:extLst>
              </a:tr>
              <a:tr h="0">
                <a:tc>
                  <a:txBody>
                    <a:bodyPr/>
                    <a:lstStyle/>
                    <a:p>
                      <a:pPr>
                        <a:lnSpc>
                          <a:spcPct val="107000"/>
                        </a:lnSpc>
                        <a:spcAft>
                          <a:spcPts val="0"/>
                        </a:spcAft>
                      </a:pPr>
                      <a:r>
                        <a:rPr lang="en-GB" sz="1600">
                          <a:effectLst/>
                        </a:rPr>
                        <a:t>rhythm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0722016"/>
                  </a:ext>
                </a:extLst>
              </a:tr>
              <a:tr h="0">
                <a:tc>
                  <a:txBody>
                    <a:bodyPr/>
                    <a:lstStyle/>
                    <a:p>
                      <a:pPr>
                        <a:lnSpc>
                          <a:spcPct val="107000"/>
                        </a:lnSpc>
                        <a:spcAft>
                          <a:spcPts val="0"/>
                        </a:spcAft>
                      </a:pPr>
                      <a:r>
                        <a:rPr lang="en-GB" sz="1600">
                          <a:effectLst/>
                        </a:rPr>
                        <a:t>yacht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1617457"/>
                  </a:ext>
                </a:extLst>
              </a:tr>
              <a:tr h="0">
                <a:tc>
                  <a:txBody>
                    <a:bodyPr/>
                    <a:lstStyle/>
                    <a:p>
                      <a:pPr>
                        <a:lnSpc>
                          <a:spcPct val="107000"/>
                        </a:lnSpc>
                        <a:spcAft>
                          <a:spcPts val="0"/>
                        </a:spcAft>
                      </a:pPr>
                      <a:r>
                        <a:rPr lang="en-GB" sz="1600">
                          <a:effectLst/>
                        </a:rPr>
                        <a:t>bruise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6672597"/>
                  </a:ext>
                </a:extLst>
              </a:tr>
              <a:tr h="0">
                <a:tc>
                  <a:txBody>
                    <a:bodyPr/>
                    <a:lstStyle/>
                    <a:p>
                      <a:pPr>
                        <a:lnSpc>
                          <a:spcPct val="107000"/>
                        </a:lnSpc>
                        <a:spcAft>
                          <a:spcPts val="0"/>
                        </a:spcAft>
                      </a:pPr>
                      <a:r>
                        <a:rPr lang="en-GB" sz="1600">
                          <a:effectLst/>
                        </a:rPr>
                        <a:t>harass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3740816"/>
                  </a:ext>
                </a:extLst>
              </a:tr>
              <a:tr h="0">
                <a:tc>
                  <a:txBody>
                    <a:bodyPr/>
                    <a:lstStyle/>
                    <a:p>
                      <a:pPr>
                        <a:lnSpc>
                          <a:spcPct val="107000"/>
                        </a:lnSpc>
                        <a:spcAft>
                          <a:spcPts val="0"/>
                        </a:spcAft>
                      </a:pPr>
                      <a:r>
                        <a:rPr lang="en-GB" sz="1600">
                          <a:effectLst/>
                        </a:rPr>
                        <a:t>muscle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9454849"/>
                  </a:ext>
                </a:extLst>
              </a:tr>
              <a:tr h="0">
                <a:tc>
                  <a:txBody>
                    <a:bodyPr/>
                    <a:lstStyle/>
                    <a:p>
                      <a:pPr>
                        <a:lnSpc>
                          <a:spcPct val="107000"/>
                        </a:lnSpc>
                        <a:spcAft>
                          <a:spcPts val="0"/>
                        </a:spcAft>
                      </a:pPr>
                      <a:r>
                        <a:rPr lang="en-GB" sz="1600">
                          <a:effectLst/>
                        </a:rPr>
                        <a:t>occupy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4996229"/>
                  </a:ext>
                </a:extLst>
              </a:tr>
              <a:tr h="0">
                <a:tc>
                  <a:txBody>
                    <a:bodyPr/>
                    <a:lstStyle/>
                    <a:p>
                      <a:pPr>
                        <a:lnSpc>
                          <a:spcPct val="107000"/>
                        </a:lnSpc>
                        <a:spcAft>
                          <a:spcPts val="0"/>
                        </a:spcAft>
                      </a:pPr>
                      <a:r>
                        <a:rPr lang="en-GB" sz="1600" dirty="0">
                          <a:effectLst/>
                        </a:rPr>
                        <a:t>symbol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6879616"/>
                  </a:ext>
                </a:extLst>
              </a:tr>
            </a:tbl>
          </a:graphicData>
        </a:graphic>
      </p:graphicFrame>
      <p:graphicFrame>
        <p:nvGraphicFramePr>
          <p:cNvPr id="8" name="Table 7">
            <a:extLst>
              <a:ext uri="{FF2B5EF4-FFF2-40B4-BE49-F238E27FC236}">
                <a16:creationId xmlns:a16="http://schemas.microsoft.com/office/drawing/2014/main" id="{69CB2719-65B2-4DB1-AA0B-96B2011E0C63}"/>
              </a:ext>
            </a:extLst>
          </p:cNvPr>
          <p:cNvGraphicFramePr>
            <a:graphicFrameLocks noGrp="1"/>
          </p:cNvGraphicFramePr>
          <p:nvPr>
            <p:extLst>
              <p:ext uri="{D42A27DB-BD31-4B8C-83A1-F6EECF244321}">
                <p14:modId xmlns:p14="http://schemas.microsoft.com/office/powerpoint/2010/main" val="1891322631"/>
              </p:ext>
            </p:extLst>
          </p:nvPr>
        </p:nvGraphicFramePr>
        <p:xfrm>
          <a:off x="4027104" y="2275305"/>
          <a:ext cx="1316990" cy="2726251"/>
        </p:xfrm>
        <a:graphic>
          <a:graphicData uri="http://schemas.openxmlformats.org/drawingml/2006/table">
            <a:tbl>
              <a:tblPr firstRow="1" firstCol="1" bandRow="1">
                <a:tableStyleId>{5C22544A-7EE6-4342-B048-85BDC9FD1C3A}</a:tableStyleId>
              </a:tblPr>
              <a:tblGrid>
                <a:gridCol w="1316990">
                  <a:extLst>
                    <a:ext uri="{9D8B030D-6E8A-4147-A177-3AD203B41FA5}">
                      <a16:colId xmlns:a16="http://schemas.microsoft.com/office/drawing/2014/main" val="2839848163"/>
                    </a:ext>
                  </a:extLst>
                </a:gridCol>
              </a:tblGrid>
              <a:tr h="0">
                <a:tc>
                  <a:txBody>
                    <a:bodyPr/>
                    <a:lstStyle/>
                    <a:p>
                      <a:pPr>
                        <a:lnSpc>
                          <a:spcPct val="107000"/>
                        </a:lnSpc>
                        <a:spcAft>
                          <a:spcPts val="0"/>
                        </a:spcAft>
                      </a:pPr>
                      <a:r>
                        <a:rPr lang="en-GB" sz="1600">
                          <a:effectLst/>
                        </a:rPr>
                        <a:t>Year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2744971"/>
                  </a:ext>
                </a:extLst>
              </a:tr>
              <a:tr h="0">
                <a:tc>
                  <a:txBody>
                    <a:bodyPr/>
                    <a:lstStyle/>
                    <a:p>
                      <a:pPr>
                        <a:lnSpc>
                          <a:spcPct val="107000"/>
                        </a:lnSpc>
                        <a:spcAft>
                          <a:spcPts val="0"/>
                        </a:spcAft>
                      </a:pPr>
                      <a:r>
                        <a:rPr lang="en-GB" sz="1600">
                          <a:effectLst/>
                        </a:rPr>
                        <a:t>community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035550"/>
                  </a:ext>
                </a:extLst>
              </a:tr>
              <a:tr h="0">
                <a:tc>
                  <a:txBody>
                    <a:bodyPr/>
                    <a:lstStyle/>
                    <a:p>
                      <a:pPr>
                        <a:lnSpc>
                          <a:spcPct val="107000"/>
                        </a:lnSpc>
                        <a:spcAft>
                          <a:spcPts val="0"/>
                        </a:spcAft>
                      </a:pPr>
                      <a:r>
                        <a:rPr lang="en-GB" sz="1600">
                          <a:effectLst/>
                        </a:rPr>
                        <a:t>curiosity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8276646"/>
                  </a:ext>
                </a:extLst>
              </a:tr>
              <a:tr h="0">
                <a:tc>
                  <a:txBody>
                    <a:bodyPr/>
                    <a:lstStyle/>
                    <a:p>
                      <a:pPr>
                        <a:lnSpc>
                          <a:spcPct val="107000"/>
                        </a:lnSpc>
                        <a:spcAft>
                          <a:spcPts val="0"/>
                        </a:spcAft>
                      </a:pPr>
                      <a:r>
                        <a:rPr lang="en-GB" sz="1600">
                          <a:effectLst/>
                        </a:rPr>
                        <a:t>ability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3497387"/>
                  </a:ext>
                </a:extLst>
              </a:tr>
              <a:tr h="0">
                <a:tc>
                  <a:txBody>
                    <a:bodyPr/>
                    <a:lstStyle/>
                    <a:p>
                      <a:pPr>
                        <a:lnSpc>
                          <a:spcPct val="107000"/>
                        </a:lnSpc>
                        <a:spcAft>
                          <a:spcPts val="0"/>
                        </a:spcAft>
                      </a:pPr>
                      <a:r>
                        <a:rPr lang="en-GB" sz="1600">
                          <a:effectLst/>
                        </a:rPr>
                        <a:t>captivity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2676616"/>
                  </a:ext>
                </a:extLst>
              </a:tr>
              <a:tr h="0">
                <a:tc>
                  <a:txBody>
                    <a:bodyPr/>
                    <a:lstStyle/>
                    <a:p>
                      <a:pPr>
                        <a:lnSpc>
                          <a:spcPct val="107000"/>
                        </a:lnSpc>
                        <a:spcAft>
                          <a:spcPts val="0"/>
                        </a:spcAft>
                      </a:pPr>
                      <a:r>
                        <a:rPr lang="en-GB" sz="1600">
                          <a:effectLst/>
                        </a:rPr>
                        <a:t>activity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8236579"/>
                  </a:ext>
                </a:extLst>
              </a:tr>
              <a:tr h="0">
                <a:tc>
                  <a:txBody>
                    <a:bodyPr/>
                    <a:lstStyle/>
                    <a:p>
                      <a:pPr>
                        <a:lnSpc>
                          <a:spcPct val="107000"/>
                        </a:lnSpc>
                        <a:spcAft>
                          <a:spcPts val="0"/>
                        </a:spcAft>
                      </a:pPr>
                      <a:r>
                        <a:rPr lang="en-GB" sz="1600">
                          <a:effectLst/>
                        </a:rPr>
                        <a:t>sensitivity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14825051"/>
                  </a:ext>
                </a:extLst>
              </a:tr>
              <a:tr h="0">
                <a:tc>
                  <a:txBody>
                    <a:bodyPr/>
                    <a:lstStyle/>
                    <a:p>
                      <a:pPr>
                        <a:lnSpc>
                          <a:spcPct val="107000"/>
                        </a:lnSpc>
                        <a:spcAft>
                          <a:spcPts val="0"/>
                        </a:spcAft>
                      </a:pPr>
                      <a:r>
                        <a:rPr lang="en-GB" sz="1600">
                          <a:effectLst/>
                        </a:rPr>
                        <a:t>possibility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57375926"/>
                  </a:ext>
                </a:extLst>
              </a:tr>
              <a:tr h="0">
                <a:tc>
                  <a:txBody>
                    <a:bodyPr/>
                    <a:lstStyle/>
                    <a:p>
                      <a:pPr>
                        <a:lnSpc>
                          <a:spcPct val="107000"/>
                        </a:lnSpc>
                        <a:spcAft>
                          <a:spcPts val="0"/>
                        </a:spcAft>
                      </a:pPr>
                      <a:r>
                        <a:rPr lang="en-GB" sz="1600">
                          <a:effectLst/>
                        </a:rPr>
                        <a:t>flexibility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5037930"/>
                  </a:ext>
                </a:extLst>
              </a:tr>
              <a:tr h="0">
                <a:tc>
                  <a:txBody>
                    <a:bodyPr/>
                    <a:lstStyle/>
                    <a:p>
                      <a:pPr>
                        <a:lnSpc>
                          <a:spcPct val="107000"/>
                        </a:lnSpc>
                        <a:spcAft>
                          <a:spcPts val="0"/>
                        </a:spcAft>
                      </a:pPr>
                      <a:r>
                        <a:rPr lang="en-GB" sz="1600">
                          <a:effectLst/>
                        </a:rPr>
                        <a:t>visibility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7876803"/>
                  </a:ext>
                </a:extLst>
              </a:tr>
              <a:tr h="0">
                <a:tc>
                  <a:txBody>
                    <a:bodyPr/>
                    <a:lstStyle/>
                    <a:p>
                      <a:pPr>
                        <a:lnSpc>
                          <a:spcPct val="107000"/>
                        </a:lnSpc>
                        <a:spcAft>
                          <a:spcPts val="0"/>
                        </a:spcAft>
                      </a:pPr>
                      <a:r>
                        <a:rPr lang="en-GB" sz="1600" dirty="0">
                          <a:effectLst/>
                        </a:rPr>
                        <a:t>eternity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482044"/>
                  </a:ext>
                </a:extLst>
              </a:tr>
            </a:tbl>
          </a:graphicData>
        </a:graphic>
      </p:graphicFrame>
      <p:graphicFrame>
        <p:nvGraphicFramePr>
          <p:cNvPr id="9" name="Table 8">
            <a:extLst>
              <a:ext uri="{FF2B5EF4-FFF2-40B4-BE49-F238E27FC236}">
                <a16:creationId xmlns:a16="http://schemas.microsoft.com/office/drawing/2014/main" id="{47224DCF-6C7D-4C6F-95DA-F730062FF47B}"/>
              </a:ext>
            </a:extLst>
          </p:cNvPr>
          <p:cNvGraphicFramePr>
            <a:graphicFrameLocks noGrp="1"/>
          </p:cNvGraphicFramePr>
          <p:nvPr>
            <p:extLst>
              <p:ext uri="{D42A27DB-BD31-4B8C-83A1-F6EECF244321}">
                <p14:modId xmlns:p14="http://schemas.microsoft.com/office/powerpoint/2010/main" val="1186867200"/>
              </p:ext>
            </p:extLst>
          </p:nvPr>
        </p:nvGraphicFramePr>
        <p:xfrm>
          <a:off x="6164444" y="2253743"/>
          <a:ext cx="1316990" cy="2726251"/>
        </p:xfrm>
        <a:graphic>
          <a:graphicData uri="http://schemas.openxmlformats.org/drawingml/2006/table">
            <a:tbl>
              <a:tblPr firstRow="1" firstCol="1" bandRow="1">
                <a:tableStyleId>{5C22544A-7EE6-4342-B048-85BDC9FD1C3A}</a:tableStyleId>
              </a:tblPr>
              <a:tblGrid>
                <a:gridCol w="1316990">
                  <a:extLst>
                    <a:ext uri="{9D8B030D-6E8A-4147-A177-3AD203B41FA5}">
                      <a16:colId xmlns:a16="http://schemas.microsoft.com/office/drawing/2014/main" val="1973033257"/>
                    </a:ext>
                  </a:extLst>
                </a:gridCol>
              </a:tblGrid>
              <a:tr h="0">
                <a:tc>
                  <a:txBody>
                    <a:bodyPr/>
                    <a:lstStyle/>
                    <a:p>
                      <a:pPr>
                        <a:lnSpc>
                          <a:spcPct val="107000"/>
                        </a:lnSpc>
                        <a:spcAft>
                          <a:spcPts val="0"/>
                        </a:spcAft>
                      </a:pPr>
                      <a:r>
                        <a:rPr lang="en-GB" sz="1600">
                          <a:effectLst/>
                        </a:rPr>
                        <a:t>Year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7057527"/>
                  </a:ext>
                </a:extLst>
              </a:tr>
              <a:tr h="0">
                <a:tc>
                  <a:txBody>
                    <a:bodyPr/>
                    <a:lstStyle/>
                    <a:p>
                      <a:pPr>
                        <a:lnSpc>
                          <a:spcPct val="107000"/>
                        </a:lnSpc>
                        <a:spcAft>
                          <a:spcPts val="0"/>
                        </a:spcAft>
                      </a:pPr>
                      <a:r>
                        <a:rPr lang="en-GB" sz="1600">
                          <a:effectLst/>
                        </a:rPr>
                        <a:t>system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1833191"/>
                  </a:ext>
                </a:extLst>
              </a:tr>
              <a:tr h="0">
                <a:tc>
                  <a:txBody>
                    <a:bodyPr/>
                    <a:lstStyle/>
                    <a:p>
                      <a:pPr>
                        <a:lnSpc>
                          <a:spcPct val="107000"/>
                        </a:lnSpc>
                        <a:spcAft>
                          <a:spcPts val="0"/>
                        </a:spcAft>
                      </a:pPr>
                      <a:r>
                        <a:rPr lang="en-GB" sz="1600">
                          <a:effectLst/>
                        </a:rPr>
                        <a:t>achieve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476685"/>
                  </a:ext>
                </a:extLst>
              </a:tr>
              <a:tr h="0">
                <a:tc>
                  <a:txBody>
                    <a:bodyPr/>
                    <a:lstStyle/>
                    <a:p>
                      <a:pPr>
                        <a:lnSpc>
                          <a:spcPct val="107000"/>
                        </a:lnSpc>
                        <a:spcAft>
                          <a:spcPts val="0"/>
                        </a:spcAft>
                      </a:pPr>
                      <a:r>
                        <a:rPr lang="en-GB" sz="1600">
                          <a:effectLst/>
                        </a:rPr>
                        <a:t>amateur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9725957"/>
                  </a:ext>
                </a:extLst>
              </a:tr>
              <a:tr h="0">
                <a:tc>
                  <a:txBody>
                    <a:bodyPr/>
                    <a:lstStyle/>
                    <a:p>
                      <a:pPr>
                        <a:lnSpc>
                          <a:spcPct val="107000"/>
                        </a:lnSpc>
                        <a:spcAft>
                          <a:spcPts val="0"/>
                        </a:spcAft>
                      </a:pPr>
                      <a:r>
                        <a:rPr lang="en-GB" sz="1600">
                          <a:effectLst/>
                        </a:rPr>
                        <a:t>ancient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4604765"/>
                  </a:ext>
                </a:extLst>
              </a:tr>
              <a:tr h="0">
                <a:tc>
                  <a:txBody>
                    <a:bodyPr/>
                    <a:lstStyle/>
                    <a:p>
                      <a:pPr>
                        <a:lnSpc>
                          <a:spcPct val="107000"/>
                        </a:lnSpc>
                        <a:spcAft>
                          <a:spcPts val="0"/>
                        </a:spcAft>
                      </a:pPr>
                      <a:r>
                        <a:rPr lang="en-GB" sz="1600">
                          <a:effectLst/>
                        </a:rPr>
                        <a:t>average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1882368"/>
                  </a:ext>
                </a:extLst>
              </a:tr>
              <a:tr h="0">
                <a:tc>
                  <a:txBody>
                    <a:bodyPr/>
                    <a:lstStyle/>
                    <a:p>
                      <a:pPr>
                        <a:lnSpc>
                          <a:spcPct val="107000"/>
                        </a:lnSpc>
                        <a:spcAft>
                          <a:spcPts val="0"/>
                        </a:spcAft>
                      </a:pPr>
                      <a:r>
                        <a:rPr lang="en-GB" sz="1600">
                          <a:effectLst/>
                        </a:rPr>
                        <a:t>awkward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8922412"/>
                  </a:ext>
                </a:extLst>
              </a:tr>
              <a:tr h="0">
                <a:tc>
                  <a:txBody>
                    <a:bodyPr/>
                    <a:lstStyle/>
                    <a:p>
                      <a:pPr>
                        <a:lnSpc>
                          <a:spcPct val="107000"/>
                        </a:lnSpc>
                        <a:spcAft>
                          <a:spcPts val="0"/>
                        </a:spcAft>
                      </a:pPr>
                      <a:r>
                        <a:rPr lang="en-GB" sz="1600">
                          <a:effectLst/>
                        </a:rPr>
                        <a:t>bargain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6910347"/>
                  </a:ext>
                </a:extLst>
              </a:tr>
              <a:tr h="0">
                <a:tc>
                  <a:txBody>
                    <a:bodyPr/>
                    <a:lstStyle/>
                    <a:p>
                      <a:pPr>
                        <a:lnSpc>
                          <a:spcPct val="107000"/>
                        </a:lnSpc>
                        <a:spcAft>
                          <a:spcPts val="0"/>
                        </a:spcAft>
                      </a:pPr>
                      <a:r>
                        <a:rPr lang="en-GB" sz="1600">
                          <a:effectLst/>
                        </a:rPr>
                        <a:t>develop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1624010"/>
                  </a:ext>
                </a:extLst>
              </a:tr>
              <a:tr h="0">
                <a:tc>
                  <a:txBody>
                    <a:bodyPr/>
                    <a:lstStyle/>
                    <a:p>
                      <a:pPr>
                        <a:lnSpc>
                          <a:spcPct val="107000"/>
                        </a:lnSpc>
                        <a:spcAft>
                          <a:spcPts val="0"/>
                        </a:spcAft>
                      </a:pPr>
                      <a:r>
                        <a:rPr lang="en-GB" sz="1600">
                          <a:effectLst/>
                        </a:rPr>
                        <a:t>foreign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1701617"/>
                  </a:ext>
                </a:extLst>
              </a:tr>
              <a:tr h="0">
                <a:tc>
                  <a:txBody>
                    <a:bodyPr/>
                    <a:lstStyle/>
                    <a:p>
                      <a:pPr>
                        <a:lnSpc>
                          <a:spcPct val="107000"/>
                        </a:lnSpc>
                        <a:spcAft>
                          <a:spcPts val="0"/>
                        </a:spcAft>
                      </a:pPr>
                      <a:r>
                        <a:rPr lang="en-GB" sz="1600" dirty="0">
                          <a:effectLst/>
                        </a:rPr>
                        <a:t>leisure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9681042"/>
                  </a:ext>
                </a:extLst>
              </a:tr>
            </a:tbl>
          </a:graphicData>
        </a:graphic>
      </p:graphicFrame>
      <p:graphicFrame>
        <p:nvGraphicFramePr>
          <p:cNvPr id="10" name="Table 9">
            <a:extLst>
              <a:ext uri="{FF2B5EF4-FFF2-40B4-BE49-F238E27FC236}">
                <a16:creationId xmlns:a16="http://schemas.microsoft.com/office/drawing/2014/main" id="{5370B2DE-CDAF-4708-805F-9CE8085DCADC}"/>
              </a:ext>
            </a:extLst>
          </p:cNvPr>
          <p:cNvGraphicFramePr>
            <a:graphicFrameLocks noGrp="1"/>
          </p:cNvGraphicFramePr>
          <p:nvPr>
            <p:extLst>
              <p:ext uri="{D42A27DB-BD31-4B8C-83A1-F6EECF244321}">
                <p14:modId xmlns:p14="http://schemas.microsoft.com/office/powerpoint/2010/main" val="439360613"/>
              </p:ext>
            </p:extLst>
          </p:nvPr>
        </p:nvGraphicFramePr>
        <p:xfrm>
          <a:off x="8353972" y="2253742"/>
          <a:ext cx="1437005" cy="2726251"/>
        </p:xfrm>
        <a:graphic>
          <a:graphicData uri="http://schemas.openxmlformats.org/drawingml/2006/table">
            <a:tbl>
              <a:tblPr firstRow="1" firstCol="1" bandRow="1">
                <a:tableStyleId>{5C22544A-7EE6-4342-B048-85BDC9FD1C3A}</a:tableStyleId>
              </a:tblPr>
              <a:tblGrid>
                <a:gridCol w="1437005">
                  <a:extLst>
                    <a:ext uri="{9D8B030D-6E8A-4147-A177-3AD203B41FA5}">
                      <a16:colId xmlns:a16="http://schemas.microsoft.com/office/drawing/2014/main" val="4205177586"/>
                    </a:ext>
                  </a:extLst>
                </a:gridCol>
              </a:tblGrid>
              <a:tr h="0">
                <a:tc>
                  <a:txBody>
                    <a:bodyPr/>
                    <a:lstStyle/>
                    <a:p>
                      <a:pPr>
                        <a:lnSpc>
                          <a:spcPct val="107000"/>
                        </a:lnSpc>
                        <a:spcAft>
                          <a:spcPts val="0"/>
                        </a:spcAft>
                      </a:pPr>
                      <a:r>
                        <a:rPr lang="en-GB" sz="1600">
                          <a:effectLst/>
                        </a:rPr>
                        <a:t>Year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4363748"/>
                  </a:ext>
                </a:extLst>
              </a:tr>
              <a:tr h="0">
                <a:tc>
                  <a:txBody>
                    <a:bodyPr/>
                    <a:lstStyle/>
                    <a:p>
                      <a:pPr>
                        <a:lnSpc>
                          <a:spcPct val="107000"/>
                        </a:lnSpc>
                        <a:spcAft>
                          <a:spcPts val="0"/>
                        </a:spcAft>
                      </a:pPr>
                      <a:r>
                        <a:rPr lang="en-GB" sz="1600">
                          <a:effectLst/>
                        </a:rPr>
                        <a:t>happiness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2353022"/>
                  </a:ext>
                </a:extLst>
              </a:tr>
              <a:tr h="0">
                <a:tc>
                  <a:txBody>
                    <a:bodyPr/>
                    <a:lstStyle/>
                    <a:p>
                      <a:pPr>
                        <a:lnSpc>
                          <a:spcPct val="107000"/>
                        </a:lnSpc>
                        <a:spcAft>
                          <a:spcPts val="0"/>
                        </a:spcAft>
                      </a:pPr>
                      <a:r>
                        <a:rPr lang="en-GB" sz="1600">
                          <a:effectLst/>
                        </a:rPr>
                        <a:t>hardness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0932243"/>
                  </a:ext>
                </a:extLst>
              </a:tr>
              <a:tr h="0">
                <a:tc>
                  <a:txBody>
                    <a:bodyPr/>
                    <a:lstStyle/>
                    <a:p>
                      <a:pPr>
                        <a:lnSpc>
                          <a:spcPct val="107000"/>
                        </a:lnSpc>
                        <a:spcAft>
                          <a:spcPts val="0"/>
                        </a:spcAft>
                      </a:pPr>
                      <a:r>
                        <a:rPr lang="en-GB" sz="1600">
                          <a:effectLst/>
                        </a:rPr>
                        <a:t>madness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5705646"/>
                  </a:ext>
                </a:extLst>
              </a:tr>
              <a:tr h="0">
                <a:tc>
                  <a:txBody>
                    <a:bodyPr/>
                    <a:lstStyle/>
                    <a:p>
                      <a:pPr>
                        <a:lnSpc>
                          <a:spcPct val="107000"/>
                        </a:lnSpc>
                        <a:spcAft>
                          <a:spcPts val="0"/>
                        </a:spcAft>
                      </a:pPr>
                      <a:r>
                        <a:rPr lang="en-GB" sz="1600">
                          <a:effectLst/>
                        </a:rPr>
                        <a:t>nastiness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2569842"/>
                  </a:ext>
                </a:extLst>
              </a:tr>
              <a:tr h="0">
                <a:tc>
                  <a:txBody>
                    <a:bodyPr/>
                    <a:lstStyle/>
                    <a:p>
                      <a:pPr>
                        <a:lnSpc>
                          <a:spcPct val="107000"/>
                        </a:lnSpc>
                        <a:spcAft>
                          <a:spcPts val="0"/>
                        </a:spcAft>
                      </a:pPr>
                      <a:r>
                        <a:rPr lang="en-GB" sz="1600">
                          <a:effectLst/>
                        </a:rPr>
                        <a:t>silliness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3102240"/>
                  </a:ext>
                </a:extLst>
              </a:tr>
              <a:tr h="0">
                <a:tc>
                  <a:txBody>
                    <a:bodyPr/>
                    <a:lstStyle/>
                    <a:p>
                      <a:pPr>
                        <a:lnSpc>
                          <a:spcPct val="107000"/>
                        </a:lnSpc>
                        <a:spcAft>
                          <a:spcPts val="0"/>
                        </a:spcAft>
                      </a:pPr>
                      <a:r>
                        <a:rPr lang="en-GB" sz="1600">
                          <a:effectLst/>
                        </a:rPr>
                        <a:t>tidiness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2022034"/>
                  </a:ext>
                </a:extLst>
              </a:tr>
              <a:tr h="0">
                <a:tc>
                  <a:txBody>
                    <a:bodyPr/>
                    <a:lstStyle/>
                    <a:p>
                      <a:pPr>
                        <a:lnSpc>
                          <a:spcPct val="107000"/>
                        </a:lnSpc>
                        <a:spcAft>
                          <a:spcPts val="0"/>
                        </a:spcAft>
                      </a:pPr>
                      <a:r>
                        <a:rPr lang="en-GB" sz="1600">
                          <a:effectLst/>
                        </a:rPr>
                        <a:t>childishness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583277"/>
                  </a:ext>
                </a:extLst>
              </a:tr>
              <a:tr h="0">
                <a:tc>
                  <a:txBody>
                    <a:bodyPr/>
                    <a:lstStyle/>
                    <a:p>
                      <a:pPr>
                        <a:lnSpc>
                          <a:spcPct val="107000"/>
                        </a:lnSpc>
                        <a:spcAft>
                          <a:spcPts val="0"/>
                        </a:spcAft>
                      </a:pPr>
                      <a:r>
                        <a:rPr lang="en-GB" sz="1600">
                          <a:effectLst/>
                        </a:rPr>
                        <a:t>willingness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211505"/>
                  </a:ext>
                </a:extLst>
              </a:tr>
              <a:tr h="0">
                <a:tc>
                  <a:txBody>
                    <a:bodyPr/>
                    <a:lstStyle/>
                    <a:p>
                      <a:pPr>
                        <a:lnSpc>
                          <a:spcPct val="107000"/>
                        </a:lnSpc>
                        <a:spcAft>
                          <a:spcPts val="0"/>
                        </a:spcAft>
                      </a:pPr>
                      <a:r>
                        <a:rPr lang="en-GB" sz="1600">
                          <a:effectLst/>
                        </a:rPr>
                        <a:t>carelessness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8219631"/>
                  </a:ext>
                </a:extLst>
              </a:tr>
              <a:tr h="0">
                <a:tc>
                  <a:txBody>
                    <a:bodyPr/>
                    <a:lstStyle/>
                    <a:p>
                      <a:pPr>
                        <a:lnSpc>
                          <a:spcPct val="107000"/>
                        </a:lnSpc>
                        <a:spcAft>
                          <a:spcPts val="0"/>
                        </a:spcAft>
                      </a:pPr>
                      <a:r>
                        <a:rPr lang="en-GB" sz="1600" dirty="0">
                          <a:effectLst/>
                        </a:rPr>
                        <a:t>foolishness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5849604"/>
                  </a:ext>
                </a:extLst>
              </a:tr>
            </a:tbl>
          </a:graphicData>
        </a:graphic>
      </p:graphicFrame>
    </p:spTree>
    <p:extLst>
      <p:ext uri="{BB962C8B-B14F-4D97-AF65-F5344CB8AC3E}">
        <p14:creationId xmlns:p14="http://schemas.microsoft.com/office/powerpoint/2010/main" val="2693813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72C69-ED00-477A-83F8-A6C1622D09FB}"/>
              </a:ext>
            </a:extLst>
          </p:cNvPr>
          <p:cNvSpPr>
            <a:spLocks noGrp="1"/>
          </p:cNvSpPr>
          <p:nvPr>
            <p:ph type="title"/>
          </p:nvPr>
        </p:nvSpPr>
        <p:spPr>
          <a:xfrm>
            <a:off x="1371600" y="685800"/>
            <a:ext cx="9601200" cy="666166"/>
          </a:xfrm>
        </p:spPr>
        <p:txBody>
          <a:bodyPr>
            <a:normAutofit fontScale="90000"/>
          </a:bodyPr>
          <a:lstStyle/>
          <a:p>
            <a:r>
              <a:rPr lang="en-GB" dirty="0"/>
              <a:t>Spellings</a:t>
            </a:r>
          </a:p>
        </p:txBody>
      </p:sp>
      <p:sp>
        <p:nvSpPr>
          <p:cNvPr id="3" name="Content Placeholder 2">
            <a:extLst>
              <a:ext uri="{FF2B5EF4-FFF2-40B4-BE49-F238E27FC236}">
                <a16:creationId xmlns:a16="http://schemas.microsoft.com/office/drawing/2014/main" id="{08815CD9-A7BC-45CC-ADC5-F132CA039E9B}"/>
              </a:ext>
            </a:extLst>
          </p:cNvPr>
          <p:cNvSpPr>
            <a:spLocks noGrp="1"/>
          </p:cNvSpPr>
          <p:nvPr>
            <p:ph idx="1"/>
          </p:nvPr>
        </p:nvSpPr>
        <p:spPr>
          <a:xfrm>
            <a:off x="1371600" y="1351966"/>
            <a:ext cx="9601200" cy="3581400"/>
          </a:xfrm>
        </p:spPr>
        <p:txBody>
          <a:bodyPr/>
          <a:lstStyle/>
          <a:p>
            <a:r>
              <a:rPr lang="en-GB" dirty="0"/>
              <a:t>Here are your next four spelling lists.</a:t>
            </a:r>
          </a:p>
        </p:txBody>
      </p:sp>
      <p:graphicFrame>
        <p:nvGraphicFramePr>
          <p:cNvPr id="6" name="Table 5">
            <a:extLst>
              <a:ext uri="{FF2B5EF4-FFF2-40B4-BE49-F238E27FC236}">
                <a16:creationId xmlns:a16="http://schemas.microsoft.com/office/drawing/2014/main" id="{1B3197C1-34D6-4A98-9074-25F0CE9B9C6E}"/>
              </a:ext>
            </a:extLst>
          </p:cNvPr>
          <p:cNvGraphicFramePr>
            <a:graphicFrameLocks noGrp="1"/>
          </p:cNvGraphicFramePr>
          <p:nvPr>
            <p:extLst>
              <p:ext uri="{D42A27DB-BD31-4B8C-83A1-F6EECF244321}">
                <p14:modId xmlns:p14="http://schemas.microsoft.com/office/powerpoint/2010/main" val="2471773075"/>
              </p:ext>
            </p:extLst>
          </p:nvPr>
        </p:nvGraphicFramePr>
        <p:xfrm>
          <a:off x="1509997" y="2207115"/>
          <a:ext cx="1491255" cy="3503676"/>
        </p:xfrm>
        <a:graphic>
          <a:graphicData uri="http://schemas.openxmlformats.org/drawingml/2006/table">
            <a:tbl>
              <a:tblPr firstRow="1" firstCol="1" bandRow="1">
                <a:tableStyleId>{5C22544A-7EE6-4342-B048-85BDC9FD1C3A}</a:tableStyleId>
              </a:tblPr>
              <a:tblGrid>
                <a:gridCol w="1491255">
                  <a:extLst>
                    <a:ext uri="{9D8B030D-6E8A-4147-A177-3AD203B41FA5}">
                      <a16:colId xmlns:a16="http://schemas.microsoft.com/office/drawing/2014/main" val="2891050548"/>
                    </a:ext>
                  </a:extLst>
                </a:gridCol>
              </a:tblGrid>
              <a:tr h="318516">
                <a:tc>
                  <a:txBody>
                    <a:bodyPr/>
                    <a:lstStyle/>
                    <a:p>
                      <a:pPr>
                        <a:lnSpc>
                          <a:spcPct val="107000"/>
                        </a:lnSpc>
                        <a:spcAft>
                          <a:spcPts val="0"/>
                        </a:spcAft>
                      </a:pPr>
                      <a:r>
                        <a:rPr lang="en-GB" sz="1600">
                          <a:effectLst/>
                        </a:rPr>
                        <a:t>Year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3547042"/>
                  </a:ext>
                </a:extLst>
              </a:tr>
              <a:tr h="318516">
                <a:tc>
                  <a:txBody>
                    <a:bodyPr/>
                    <a:lstStyle/>
                    <a:p>
                      <a:pPr>
                        <a:lnSpc>
                          <a:spcPct val="107000"/>
                        </a:lnSpc>
                        <a:spcAft>
                          <a:spcPts val="0"/>
                        </a:spcAft>
                      </a:pPr>
                      <a:r>
                        <a:rPr lang="en-GB" sz="1600">
                          <a:effectLst/>
                        </a:rPr>
                        <a:t>signature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7460467"/>
                  </a:ext>
                </a:extLst>
              </a:tr>
              <a:tr h="318516">
                <a:tc>
                  <a:txBody>
                    <a:bodyPr/>
                    <a:lstStyle/>
                    <a:p>
                      <a:pPr>
                        <a:lnSpc>
                          <a:spcPct val="107000"/>
                        </a:lnSpc>
                        <a:spcAft>
                          <a:spcPts val="0"/>
                        </a:spcAft>
                      </a:pPr>
                      <a:r>
                        <a:rPr lang="en-GB" sz="1600">
                          <a:effectLst/>
                        </a:rPr>
                        <a:t>sincerely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8542223"/>
                  </a:ext>
                </a:extLst>
              </a:tr>
              <a:tr h="318516">
                <a:tc>
                  <a:txBody>
                    <a:bodyPr/>
                    <a:lstStyle/>
                    <a:p>
                      <a:pPr>
                        <a:lnSpc>
                          <a:spcPct val="107000"/>
                        </a:lnSpc>
                        <a:spcAft>
                          <a:spcPts val="0"/>
                        </a:spcAft>
                      </a:pPr>
                      <a:r>
                        <a:rPr lang="en-GB" sz="1600">
                          <a:effectLst/>
                        </a:rPr>
                        <a:t>vegetable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5168305"/>
                  </a:ext>
                </a:extLst>
              </a:tr>
              <a:tr h="318516">
                <a:tc>
                  <a:txBody>
                    <a:bodyPr/>
                    <a:lstStyle/>
                    <a:p>
                      <a:pPr>
                        <a:lnSpc>
                          <a:spcPct val="107000"/>
                        </a:lnSpc>
                        <a:spcAft>
                          <a:spcPts val="0"/>
                        </a:spcAft>
                      </a:pPr>
                      <a:r>
                        <a:rPr lang="en-GB" sz="1600">
                          <a:effectLst/>
                        </a:rPr>
                        <a:t>aggressive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4566331"/>
                  </a:ext>
                </a:extLst>
              </a:tr>
              <a:tr h="318516">
                <a:tc>
                  <a:txBody>
                    <a:bodyPr/>
                    <a:lstStyle/>
                    <a:p>
                      <a:pPr>
                        <a:lnSpc>
                          <a:spcPct val="107000"/>
                        </a:lnSpc>
                        <a:spcAft>
                          <a:spcPts val="0"/>
                        </a:spcAft>
                      </a:pPr>
                      <a:r>
                        <a:rPr lang="en-GB" sz="1600">
                          <a:effectLst/>
                        </a:rPr>
                        <a:t>appreciate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6387518"/>
                  </a:ext>
                </a:extLst>
              </a:tr>
              <a:tr h="318516">
                <a:tc>
                  <a:txBody>
                    <a:bodyPr/>
                    <a:lstStyle/>
                    <a:p>
                      <a:pPr>
                        <a:lnSpc>
                          <a:spcPct val="107000"/>
                        </a:lnSpc>
                        <a:spcAft>
                          <a:spcPts val="0"/>
                        </a:spcAft>
                      </a:pPr>
                      <a:r>
                        <a:rPr lang="en-GB" sz="1600">
                          <a:effectLst/>
                        </a:rPr>
                        <a:t>communicate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9510594"/>
                  </a:ext>
                </a:extLst>
              </a:tr>
              <a:tr h="318516">
                <a:tc>
                  <a:txBody>
                    <a:bodyPr/>
                    <a:lstStyle/>
                    <a:p>
                      <a:pPr>
                        <a:lnSpc>
                          <a:spcPct val="107000"/>
                        </a:lnSpc>
                        <a:spcAft>
                          <a:spcPts val="0"/>
                        </a:spcAft>
                      </a:pPr>
                      <a:r>
                        <a:rPr lang="en-GB" sz="1600">
                          <a:effectLst/>
                        </a:rPr>
                        <a:t>conscience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224683"/>
                  </a:ext>
                </a:extLst>
              </a:tr>
              <a:tr h="318516">
                <a:tc>
                  <a:txBody>
                    <a:bodyPr/>
                    <a:lstStyle/>
                    <a:p>
                      <a:pPr>
                        <a:lnSpc>
                          <a:spcPct val="107000"/>
                        </a:lnSpc>
                        <a:spcAft>
                          <a:spcPts val="0"/>
                        </a:spcAft>
                      </a:pPr>
                      <a:r>
                        <a:rPr lang="en-GB" sz="1600">
                          <a:effectLst/>
                        </a:rPr>
                        <a:t>correspond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9113387"/>
                  </a:ext>
                </a:extLst>
              </a:tr>
              <a:tr h="318516">
                <a:tc>
                  <a:txBody>
                    <a:bodyPr/>
                    <a:lstStyle/>
                    <a:p>
                      <a:pPr>
                        <a:lnSpc>
                          <a:spcPct val="107000"/>
                        </a:lnSpc>
                        <a:spcAft>
                          <a:spcPts val="0"/>
                        </a:spcAft>
                      </a:pPr>
                      <a:r>
                        <a:rPr lang="en-GB" sz="1600">
                          <a:effectLst/>
                        </a:rPr>
                        <a:t>determined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3961730"/>
                  </a:ext>
                </a:extLst>
              </a:tr>
              <a:tr h="318516">
                <a:tc>
                  <a:txBody>
                    <a:bodyPr/>
                    <a:lstStyle/>
                    <a:p>
                      <a:pPr>
                        <a:lnSpc>
                          <a:spcPct val="107000"/>
                        </a:lnSpc>
                        <a:spcAft>
                          <a:spcPts val="0"/>
                        </a:spcAft>
                      </a:pPr>
                      <a:r>
                        <a:rPr lang="en-GB" sz="1600" dirty="0">
                          <a:effectLst/>
                        </a:rPr>
                        <a:t>dictionary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2844072"/>
                  </a:ext>
                </a:extLst>
              </a:tr>
            </a:tbl>
          </a:graphicData>
        </a:graphic>
      </p:graphicFrame>
      <p:graphicFrame>
        <p:nvGraphicFramePr>
          <p:cNvPr id="4" name="Table 3">
            <a:extLst>
              <a:ext uri="{FF2B5EF4-FFF2-40B4-BE49-F238E27FC236}">
                <a16:creationId xmlns:a16="http://schemas.microsoft.com/office/drawing/2014/main" id="{A8F0612D-99C6-40C5-9FA6-B49C06D5FA22}"/>
              </a:ext>
            </a:extLst>
          </p:cNvPr>
          <p:cNvGraphicFramePr>
            <a:graphicFrameLocks noGrp="1"/>
          </p:cNvGraphicFramePr>
          <p:nvPr>
            <p:extLst>
              <p:ext uri="{D42A27DB-BD31-4B8C-83A1-F6EECF244321}">
                <p14:modId xmlns:p14="http://schemas.microsoft.com/office/powerpoint/2010/main" val="1033873296"/>
              </p:ext>
            </p:extLst>
          </p:nvPr>
        </p:nvGraphicFramePr>
        <p:xfrm>
          <a:off x="3937347" y="2207115"/>
          <a:ext cx="1347100" cy="3503676"/>
        </p:xfrm>
        <a:graphic>
          <a:graphicData uri="http://schemas.openxmlformats.org/drawingml/2006/table">
            <a:tbl>
              <a:tblPr firstRow="1" firstCol="1" bandRow="1">
                <a:tableStyleId>{5C22544A-7EE6-4342-B048-85BDC9FD1C3A}</a:tableStyleId>
              </a:tblPr>
              <a:tblGrid>
                <a:gridCol w="1347100">
                  <a:extLst>
                    <a:ext uri="{9D8B030D-6E8A-4147-A177-3AD203B41FA5}">
                      <a16:colId xmlns:a16="http://schemas.microsoft.com/office/drawing/2014/main" val="58294317"/>
                    </a:ext>
                  </a:extLst>
                </a:gridCol>
              </a:tblGrid>
              <a:tr h="318516">
                <a:tc>
                  <a:txBody>
                    <a:bodyPr/>
                    <a:lstStyle/>
                    <a:p>
                      <a:pPr>
                        <a:lnSpc>
                          <a:spcPct val="107000"/>
                        </a:lnSpc>
                        <a:spcAft>
                          <a:spcPts val="0"/>
                        </a:spcAft>
                      </a:pPr>
                      <a:r>
                        <a:rPr lang="en-GB" sz="1600">
                          <a:effectLst/>
                        </a:rPr>
                        <a:t>Year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1881061"/>
                  </a:ext>
                </a:extLst>
              </a:tr>
              <a:tr h="318516">
                <a:tc>
                  <a:txBody>
                    <a:bodyPr/>
                    <a:lstStyle/>
                    <a:p>
                      <a:pPr>
                        <a:lnSpc>
                          <a:spcPct val="107000"/>
                        </a:lnSpc>
                        <a:spcAft>
                          <a:spcPts val="0"/>
                        </a:spcAft>
                      </a:pPr>
                      <a:r>
                        <a:rPr lang="en-GB" sz="1600">
                          <a:effectLst/>
                        </a:rPr>
                        <a:t>minibus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2952085"/>
                  </a:ext>
                </a:extLst>
              </a:tr>
              <a:tr h="318516">
                <a:tc>
                  <a:txBody>
                    <a:bodyPr/>
                    <a:lstStyle/>
                    <a:p>
                      <a:pPr>
                        <a:lnSpc>
                          <a:spcPct val="107000"/>
                        </a:lnSpc>
                        <a:spcAft>
                          <a:spcPts val="0"/>
                        </a:spcAft>
                      </a:pPr>
                      <a:r>
                        <a:rPr lang="en-GB" sz="1600">
                          <a:effectLst/>
                        </a:rPr>
                        <a:t>miniskirt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918569"/>
                  </a:ext>
                </a:extLst>
              </a:tr>
              <a:tr h="318516">
                <a:tc>
                  <a:txBody>
                    <a:bodyPr/>
                    <a:lstStyle/>
                    <a:p>
                      <a:pPr>
                        <a:lnSpc>
                          <a:spcPct val="107000"/>
                        </a:lnSpc>
                        <a:spcAft>
                          <a:spcPts val="0"/>
                        </a:spcAft>
                      </a:pPr>
                      <a:r>
                        <a:rPr lang="en-GB" sz="1600">
                          <a:effectLst/>
                        </a:rPr>
                        <a:t>minicam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3306384"/>
                  </a:ext>
                </a:extLst>
              </a:tr>
              <a:tr h="318516">
                <a:tc>
                  <a:txBody>
                    <a:bodyPr/>
                    <a:lstStyle/>
                    <a:p>
                      <a:pPr>
                        <a:lnSpc>
                          <a:spcPct val="107000"/>
                        </a:lnSpc>
                        <a:spcAft>
                          <a:spcPts val="0"/>
                        </a:spcAft>
                      </a:pPr>
                      <a:r>
                        <a:rPr lang="en-GB" sz="1600">
                          <a:effectLst/>
                        </a:rPr>
                        <a:t>minibeast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5895823"/>
                  </a:ext>
                </a:extLst>
              </a:tr>
              <a:tr h="318516">
                <a:tc>
                  <a:txBody>
                    <a:bodyPr/>
                    <a:lstStyle/>
                    <a:p>
                      <a:pPr>
                        <a:lnSpc>
                          <a:spcPct val="107000"/>
                        </a:lnSpc>
                        <a:spcAft>
                          <a:spcPts val="0"/>
                        </a:spcAft>
                      </a:pPr>
                      <a:r>
                        <a:rPr lang="en-GB" sz="1600">
                          <a:effectLst/>
                        </a:rPr>
                        <a:t>minicab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9468570"/>
                  </a:ext>
                </a:extLst>
              </a:tr>
              <a:tr h="318516">
                <a:tc>
                  <a:txBody>
                    <a:bodyPr/>
                    <a:lstStyle/>
                    <a:p>
                      <a:pPr>
                        <a:lnSpc>
                          <a:spcPct val="107000"/>
                        </a:lnSpc>
                        <a:spcAft>
                          <a:spcPts val="0"/>
                        </a:spcAft>
                      </a:pPr>
                      <a:r>
                        <a:rPr lang="en-GB" sz="1600">
                          <a:effectLst/>
                        </a:rPr>
                        <a:t>minimum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7160523"/>
                  </a:ext>
                </a:extLst>
              </a:tr>
              <a:tr h="318516">
                <a:tc>
                  <a:txBody>
                    <a:bodyPr/>
                    <a:lstStyle/>
                    <a:p>
                      <a:pPr>
                        <a:lnSpc>
                          <a:spcPct val="107000"/>
                        </a:lnSpc>
                        <a:spcAft>
                          <a:spcPts val="0"/>
                        </a:spcAft>
                      </a:pPr>
                      <a:r>
                        <a:rPr lang="en-GB" sz="1600">
                          <a:effectLst/>
                        </a:rPr>
                        <a:t>microscope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5924552"/>
                  </a:ext>
                </a:extLst>
              </a:tr>
              <a:tr h="318516">
                <a:tc>
                  <a:txBody>
                    <a:bodyPr/>
                    <a:lstStyle/>
                    <a:p>
                      <a:pPr>
                        <a:lnSpc>
                          <a:spcPct val="107000"/>
                        </a:lnSpc>
                        <a:spcAft>
                          <a:spcPts val="0"/>
                        </a:spcAft>
                      </a:pPr>
                      <a:r>
                        <a:rPr lang="en-GB" sz="1600">
                          <a:effectLst/>
                        </a:rPr>
                        <a:t>microchip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2345670"/>
                  </a:ext>
                </a:extLst>
              </a:tr>
              <a:tr h="318516">
                <a:tc>
                  <a:txBody>
                    <a:bodyPr/>
                    <a:lstStyle/>
                    <a:p>
                      <a:pPr>
                        <a:lnSpc>
                          <a:spcPct val="107000"/>
                        </a:lnSpc>
                        <a:spcAft>
                          <a:spcPts val="0"/>
                        </a:spcAft>
                      </a:pPr>
                      <a:r>
                        <a:rPr lang="en-GB" sz="1600">
                          <a:effectLst/>
                        </a:rPr>
                        <a:t>microphone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9790272"/>
                  </a:ext>
                </a:extLst>
              </a:tr>
              <a:tr h="318516">
                <a:tc>
                  <a:txBody>
                    <a:bodyPr/>
                    <a:lstStyle/>
                    <a:p>
                      <a:pPr>
                        <a:lnSpc>
                          <a:spcPct val="107000"/>
                        </a:lnSpc>
                        <a:spcAft>
                          <a:spcPts val="0"/>
                        </a:spcAft>
                      </a:pPr>
                      <a:r>
                        <a:rPr lang="en-GB" sz="1600" dirty="0">
                          <a:effectLst/>
                        </a:rPr>
                        <a:t>microwave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2157299"/>
                  </a:ext>
                </a:extLst>
              </a:tr>
            </a:tbl>
          </a:graphicData>
        </a:graphic>
      </p:graphicFrame>
      <p:graphicFrame>
        <p:nvGraphicFramePr>
          <p:cNvPr id="7" name="Table 6">
            <a:extLst>
              <a:ext uri="{FF2B5EF4-FFF2-40B4-BE49-F238E27FC236}">
                <a16:creationId xmlns:a16="http://schemas.microsoft.com/office/drawing/2014/main" id="{A4560A91-0DF4-4B1A-852F-C227546C2288}"/>
              </a:ext>
            </a:extLst>
          </p:cNvPr>
          <p:cNvGraphicFramePr>
            <a:graphicFrameLocks noGrp="1"/>
          </p:cNvGraphicFramePr>
          <p:nvPr>
            <p:extLst>
              <p:ext uri="{D42A27DB-BD31-4B8C-83A1-F6EECF244321}">
                <p14:modId xmlns:p14="http://schemas.microsoft.com/office/powerpoint/2010/main" val="1380329756"/>
              </p:ext>
            </p:extLst>
          </p:nvPr>
        </p:nvGraphicFramePr>
        <p:xfrm>
          <a:off x="6249060" y="2207114"/>
          <a:ext cx="1347100" cy="3503676"/>
        </p:xfrm>
        <a:graphic>
          <a:graphicData uri="http://schemas.openxmlformats.org/drawingml/2006/table">
            <a:tbl>
              <a:tblPr firstRow="1" firstCol="1" bandRow="1">
                <a:tableStyleId>{5C22544A-7EE6-4342-B048-85BDC9FD1C3A}</a:tableStyleId>
              </a:tblPr>
              <a:tblGrid>
                <a:gridCol w="1347100">
                  <a:extLst>
                    <a:ext uri="{9D8B030D-6E8A-4147-A177-3AD203B41FA5}">
                      <a16:colId xmlns:a16="http://schemas.microsoft.com/office/drawing/2014/main" val="3669035211"/>
                    </a:ext>
                  </a:extLst>
                </a:gridCol>
              </a:tblGrid>
              <a:tr h="291973">
                <a:tc>
                  <a:txBody>
                    <a:bodyPr/>
                    <a:lstStyle/>
                    <a:p>
                      <a:pPr>
                        <a:lnSpc>
                          <a:spcPct val="107000"/>
                        </a:lnSpc>
                        <a:spcAft>
                          <a:spcPts val="0"/>
                        </a:spcAft>
                      </a:pPr>
                      <a:r>
                        <a:rPr lang="en-GB" sz="1600">
                          <a:effectLst/>
                        </a:rPr>
                        <a:t>Year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62266"/>
                  </a:ext>
                </a:extLst>
              </a:tr>
              <a:tr h="291973">
                <a:tc>
                  <a:txBody>
                    <a:bodyPr/>
                    <a:lstStyle/>
                    <a:p>
                      <a:pPr>
                        <a:lnSpc>
                          <a:spcPct val="107000"/>
                        </a:lnSpc>
                        <a:spcAft>
                          <a:spcPts val="0"/>
                        </a:spcAft>
                      </a:pPr>
                      <a:r>
                        <a:rPr lang="en-GB" sz="1600">
                          <a:effectLst/>
                        </a:rPr>
                        <a:t>disastrous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5081947"/>
                  </a:ext>
                </a:extLst>
              </a:tr>
              <a:tr h="291973">
                <a:tc>
                  <a:txBody>
                    <a:bodyPr/>
                    <a:lstStyle/>
                    <a:p>
                      <a:pPr>
                        <a:lnSpc>
                          <a:spcPct val="107000"/>
                        </a:lnSpc>
                        <a:spcAft>
                          <a:spcPts val="0"/>
                        </a:spcAft>
                      </a:pPr>
                      <a:r>
                        <a:rPr lang="en-GB" sz="1600">
                          <a:effectLst/>
                        </a:rPr>
                        <a:t>especially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97675"/>
                  </a:ext>
                </a:extLst>
              </a:tr>
              <a:tr h="291973">
                <a:tc>
                  <a:txBody>
                    <a:bodyPr/>
                    <a:lstStyle/>
                    <a:p>
                      <a:pPr>
                        <a:lnSpc>
                          <a:spcPct val="107000"/>
                        </a:lnSpc>
                        <a:spcAft>
                          <a:spcPts val="0"/>
                        </a:spcAft>
                      </a:pPr>
                      <a:r>
                        <a:rPr lang="en-GB" sz="1600">
                          <a:effectLst/>
                        </a:rPr>
                        <a:t>exaggerate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2879055"/>
                  </a:ext>
                </a:extLst>
              </a:tr>
              <a:tr h="291973">
                <a:tc>
                  <a:txBody>
                    <a:bodyPr/>
                    <a:lstStyle/>
                    <a:p>
                      <a:pPr>
                        <a:lnSpc>
                          <a:spcPct val="107000"/>
                        </a:lnSpc>
                        <a:spcAft>
                          <a:spcPts val="0"/>
                        </a:spcAft>
                      </a:pPr>
                      <a:r>
                        <a:rPr lang="en-GB" sz="1600">
                          <a:effectLst/>
                        </a:rPr>
                        <a:t>frequently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3425087"/>
                  </a:ext>
                </a:extLst>
              </a:tr>
              <a:tr h="291973">
                <a:tc>
                  <a:txBody>
                    <a:bodyPr/>
                    <a:lstStyle/>
                    <a:p>
                      <a:pPr>
                        <a:lnSpc>
                          <a:spcPct val="107000"/>
                        </a:lnSpc>
                        <a:spcAft>
                          <a:spcPts val="0"/>
                        </a:spcAft>
                      </a:pPr>
                      <a:r>
                        <a:rPr lang="en-GB" sz="1600">
                          <a:effectLst/>
                        </a:rPr>
                        <a:t>government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3448400"/>
                  </a:ext>
                </a:extLst>
              </a:tr>
              <a:tr h="291973">
                <a:tc>
                  <a:txBody>
                    <a:bodyPr/>
                    <a:lstStyle/>
                    <a:p>
                      <a:pPr>
                        <a:lnSpc>
                          <a:spcPct val="107000"/>
                        </a:lnSpc>
                        <a:spcAft>
                          <a:spcPts val="0"/>
                        </a:spcAft>
                      </a:pPr>
                      <a:r>
                        <a:rPr lang="en-GB" sz="1600">
                          <a:effectLst/>
                        </a:rPr>
                        <a:t>individual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3302167"/>
                  </a:ext>
                </a:extLst>
              </a:tr>
              <a:tr h="291973">
                <a:tc>
                  <a:txBody>
                    <a:bodyPr/>
                    <a:lstStyle/>
                    <a:p>
                      <a:pPr>
                        <a:lnSpc>
                          <a:spcPct val="107000"/>
                        </a:lnSpc>
                        <a:spcAft>
                          <a:spcPts val="0"/>
                        </a:spcAft>
                      </a:pPr>
                      <a:r>
                        <a:rPr lang="en-GB" sz="1600">
                          <a:effectLst/>
                        </a:rPr>
                        <a:t>marvellous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6602211"/>
                  </a:ext>
                </a:extLst>
              </a:tr>
              <a:tr h="291973">
                <a:tc>
                  <a:txBody>
                    <a:bodyPr/>
                    <a:lstStyle/>
                    <a:p>
                      <a:pPr>
                        <a:lnSpc>
                          <a:spcPct val="107000"/>
                        </a:lnSpc>
                        <a:spcAft>
                          <a:spcPts val="0"/>
                        </a:spcAft>
                      </a:pPr>
                      <a:r>
                        <a:rPr lang="en-GB" sz="1600">
                          <a:effectLst/>
                        </a:rPr>
                        <a:t>parliament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5391017"/>
                  </a:ext>
                </a:extLst>
              </a:tr>
              <a:tr h="291973">
                <a:tc>
                  <a:txBody>
                    <a:bodyPr/>
                    <a:lstStyle/>
                    <a:p>
                      <a:pPr>
                        <a:lnSpc>
                          <a:spcPct val="107000"/>
                        </a:lnSpc>
                        <a:spcAft>
                          <a:spcPts val="0"/>
                        </a:spcAft>
                      </a:pPr>
                      <a:r>
                        <a:rPr lang="en-GB" sz="1600">
                          <a:effectLst/>
                        </a:rPr>
                        <a:t>profession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5096984"/>
                  </a:ext>
                </a:extLst>
              </a:tr>
              <a:tr h="291973">
                <a:tc>
                  <a:txBody>
                    <a:bodyPr/>
                    <a:lstStyle/>
                    <a:p>
                      <a:pPr>
                        <a:lnSpc>
                          <a:spcPct val="107000"/>
                        </a:lnSpc>
                        <a:spcAft>
                          <a:spcPts val="0"/>
                        </a:spcAft>
                      </a:pPr>
                      <a:r>
                        <a:rPr lang="en-GB" sz="1600">
                          <a:effectLst/>
                        </a:rPr>
                        <a:t>restaurant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1681484"/>
                  </a:ext>
                </a:extLst>
              </a:tr>
              <a:tr h="291973">
                <a:tc>
                  <a:txBody>
                    <a:bodyPr/>
                    <a:lstStyle/>
                    <a:p>
                      <a:pPr>
                        <a:lnSpc>
                          <a:spcPct val="107000"/>
                        </a:lnSpc>
                        <a:spcAft>
                          <a:spcPts val="0"/>
                        </a:spcAft>
                      </a:pPr>
                      <a:r>
                        <a:rPr lang="en-GB" sz="1600" dirty="0">
                          <a:effectLst/>
                        </a:rPr>
                        <a:t>sufficient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3501410"/>
                  </a:ext>
                </a:extLst>
              </a:tr>
            </a:tbl>
          </a:graphicData>
        </a:graphic>
      </p:graphicFrame>
      <p:graphicFrame>
        <p:nvGraphicFramePr>
          <p:cNvPr id="9" name="Table 8">
            <a:extLst>
              <a:ext uri="{FF2B5EF4-FFF2-40B4-BE49-F238E27FC236}">
                <a16:creationId xmlns:a16="http://schemas.microsoft.com/office/drawing/2014/main" id="{7FE55481-BBFA-4D52-A40A-EE0C774B79ED}"/>
              </a:ext>
            </a:extLst>
          </p:cNvPr>
          <p:cNvGraphicFramePr>
            <a:graphicFrameLocks noGrp="1"/>
          </p:cNvGraphicFramePr>
          <p:nvPr>
            <p:extLst>
              <p:ext uri="{D42A27DB-BD31-4B8C-83A1-F6EECF244321}">
                <p14:modId xmlns:p14="http://schemas.microsoft.com/office/powerpoint/2010/main" val="135990301"/>
              </p:ext>
            </p:extLst>
          </p:nvPr>
        </p:nvGraphicFramePr>
        <p:xfrm>
          <a:off x="8625984" y="2207115"/>
          <a:ext cx="1347099" cy="3453186"/>
        </p:xfrm>
        <a:graphic>
          <a:graphicData uri="http://schemas.openxmlformats.org/drawingml/2006/table">
            <a:tbl>
              <a:tblPr firstRow="1" firstCol="1" bandRow="1">
                <a:tableStyleId>{5C22544A-7EE6-4342-B048-85BDC9FD1C3A}</a:tableStyleId>
              </a:tblPr>
              <a:tblGrid>
                <a:gridCol w="1347099">
                  <a:extLst>
                    <a:ext uri="{9D8B030D-6E8A-4147-A177-3AD203B41FA5}">
                      <a16:colId xmlns:a16="http://schemas.microsoft.com/office/drawing/2014/main" val="2070562766"/>
                    </a:ext>
                  </a:extLst>
                </a:gridCol>
              </a:tblGrid>
              <a:tr h="313926">
                <a:tc>
                  <a:txBody>
                    <a:bodyPr/>
                    <a:lstStyle/>
                    <a:p>
                      <a:pPr>
                        <a:lnSpc>
                          <a:spcPct val="107000"/>
                        </a:lnSpc>
                        <a:spcAft>
                          <a:spcPts val="0"/>
                        </a:spcAft>
                      </a:pPr>
                      <a:r>
                        <a:rPr lang="en-GB" sz="1600">
                          <a:effectLst/>
                        </a:rPr>
                        <a:t>Year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4853297"/>
                  </a:ext>
                </a:extLst>
              </a:tr>
              <a:tr h="313926">
                <a:tc>
                  <a:txBody>
                    <a:bodyPr/>
                    <a:lstStyle/>
                    <a:p>
                      <a:pPr>
                        <a:lnSpc>
                          <a:spcPct val="107000"/>
                        </a:lnSpc>
                        <a:spcAft>
                          <a:spcPts val="0"/>
                        </a:spcAft>
                      </a:pPr>
                      <a:r>
                        <a:rPr lang="en-GB" sz="1600">
                          <a:effectLst/>
                        </a:rPr>
                        <a:t>referring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1118877"/>
                  </a:ext>
                </a:extLst>
              </a:tr>
              <a:tr h="313926">
                <a:tc>
                  <a:txBody>
                    <a:bodyPr/>
                    <a:lstStyle/>
                    <a:p>
                      <a:pPr>
                        <a:lnSpc>
                          <a:spcPct val="107000"/>
                        </a:lnSpc>
                        <a:spcAft>
                          <a:spcPts val="0"/>
                        </a:spcAft>
                      </a:pPr>
                      <a:r>
                        <a:rPr lang="en-GB" sz="1600">
                          <a:effectLst/>
                        </a:rPr>
                        <a:t>referred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270953"/>
                  </a:ext>
                </a:extLst>
              </a:tr>
              <a:tr h="313926">
                <a:tc>
                  <a:txBody>
                    <a:bodyPr/>
                    <a:lstStyle/>
                    <a:p>
                      <a:pPr>
                        <a:lnSpc>
                          <a:spcPct val="107000"/>
                        </a:lnSpc>
                        <a:spcAft>
                          <a:spcPts val="0"/>
                        </a:spcAft>
                      </a:pPr>
                      <a:r>
                        <a:rPr lang="en-GB" sz="1600">
                          <a:effectLst/>
                        </a:rPr>
                        <a:t>referral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9173307"/>
                  </a:ext>
                </a:extLst>
              </a:tr>
              <a:tr h="313926">
                <a:tc>
                  <a:txBody>
                    <a:bodyPr/>
                    <a:lstStyle/>
                    <a:p>
                      <a:pPr>
                        <a:lnSpc>
                          <a:spcPct val="107000"/>
                        </a:lnSpc>
                        <a:spcAft>
                          <a:spcPts val="0"/>
                        </a:spcAft>
                      </a:pPr>
                      <a:r>
                        <a:rPr lang="en-GB" sz="1600">
                          <a:effectLst/>
                        </a:rPr>
                        <a:t>reference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8238348"/>
                  </a:ext>
                </a:extLst>
              </a:tr>
              <a:tr h="313926">
                <a:tc>
                  <a:txBody>
                    <a:bodyPr/>
                    <a:lstStyle/>
                    <a:p>
                      <a:pPr>
                        <a:lnSpc>
                          <a:spcPct val="107000"/>
                        </a:lnSpc>
                        <a:spcAft>
                          <a:spcPts val="0"/>
                        </a:spcAft>
                      </a:pPr>
                      <a:r>
                        <a:rPr lang="en-GB" sz="1600">
                          <a:effectLst/>
                        </a:rPr>
                        <a:t>referee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9348640"/>
                  </a:ext>
                </a:extLst>
              </a:tr>
              <a:tr h="313926">
                <a:tc>
                  <a:txBody>
                    <a:bodyPr/>
                    <a:lstStyle/>
                    <a:p>
                      <a:pPr>
                        <a:lnSpc>
                          <a:spcPct val="107000"/>
                        </a:lnSpc>
                        <a:spcAft>
                          <a:spcPts val="0"/>
                        </a:spcAft>
                      </a:pPr>
                      <a:r>
                        <a:rPr lang="en-GB" sz="1600">
                          <a:effectLst/>
                        </a:rPr>
                        <a:t>preferring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0893125"/>
                  </a:ext>
                </a:extLst>
              </a:tr>
              <a:tr h="313926">
                <a:tc>
                  <a:txBody>
                    <a:bodyPr/>
                    <a:lstStyle/>
                    <a:p>
                      <a:pPr>
                        <a:lnSpc>
                          <a:spcPct val="107000"/>
                        </a:lnSpc>
                        <a:spcAft>
                          <a:spcPts val="0"/>
                        </a:spcAft>
                      </a:pPr>
                      <a:r>
                        <a:rPr lang="en-GB" sz="1600">
                          <a:effectLst/>
                        </a:rPr>
                        <a:t>preferred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2255225"/>
                  </a:ext>
                </a:extLst>
              </a:tr>
              <a:tr h="313926">
                <a:tc>
                  <a:txBody>
                    <a:bodyPr/>
                    <a:lstStyle/>
                    <a:p>
                      <a:pPr>
                        <a:lnSpc>
                          <a:spcPct val="107000"/>
                        </a:lnSpc>
                        <a:spcAft>
                          <a:spcPts val="0"/>
                        </a:spcAft>
                      </a:pPr>
                      <a:r>
                        <a:rPr lang="en-GB" sz="1600">
                          <a:effectLst/>
                        </a:rPr>
                        <a:t>preference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047757"/>
                  </a:ext>
                </a:extLst>
              </a:tr>
              <a:tr h="313926">
                <a:tc>
                  <a:txBody>
                    <a:bodyPr/>
                    <a:lstStyle/>
                    <a:p>
                      <a:pPr>
                        <a:lnSpc>
                          <a:spcPct val="107000"/>
                        </a:lnSpc>
                        <a:spcAft>
                          <a:spcPts val="0"/>
                        </a:spcAft>
                      </a:pPr>
                      <a:r>
                        <a:rPr lang="en-GB" sz="1600">
                          <a:effectLst/>
                        </a:rPr>
                        <a:t>transferring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1763770"/>
                  </a:ext>
                </a:extLst>
              </a:tr>
              <a:tr h="313926">
                <a:tc>
                  <a:txBody>
                    <a:bodyPr/>
                    <a:lstStyle/>
                    <a:p>
                      <a:pPr>
                        <a:lnSpc>
                          <a:spcPct val="107000"/>
                        </a:lnSpc>
                        <a:spcAft>
                          <a:spcPts val="0"/>
                        </a:spcAft>
                      </a:pPr>
                      <a:r>
                        <a:rPr lang="en-GB" sz="1600" dirty="0">
                          <a:effectLst/>
                        </a:rPr>
                        <a:t>transference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3556957"/>
                  </a:ext>
                </a:extLst>
              </a:tr>
            </a:tbl>
          </a:graphicData>
        </a:graphic>
      </p:graphicFrame>
    </p:spTree>
    <p:extLst>
      <p:ext uri="{BB962C8B-B14F-4D97-AF65-F5344CB8AC3E}">
        <p14:creationId xmlns:p14="http://schemas.microsoft.com/office/powerpoint/2010/main" val="3073325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D30D-D999-4EBA-88D0-FD62031159F1}"/>
              </a:ext>
            </a:extLst>
          </p:cNvPr>
          <p:cNvSpPr>
            <a:spLocks noGrp="1"/>
          </p:cNvSpPr>
          <p:nvPr>
            <p:ph type="title"/>
          </p:nvPr>
        </p:nvSpPr>
        <p:spPr>
          <a:xfrm>
            <a:off x="1371600" y="685800"/>
            <a:ext cx="9601200" cy="957876"/>
          </a:xfrm>
        </p:spPr>
        <p:txBody>
          <a:bodyPr>
            <a:normAutofit fontScale="90000"/>
          </a:bodyPr>
          <a:lstStyle/>
          <a:p>
            <a:r>
              <a:rPr lang="en-GB" dirty="0"/>
              <a:t>Class Projects: Choose from the following:</a:t>
            </a:r>
          </a:p>
        </p:txBody>
      </p:sp>
      <p:sp>
        <p:nvSpPr>
          <p:cNvPr id="3" name="Content Placeholder 2">
            <a:extLst>
              <a:ext uri="{FF2B5EF4-FFF2-40B4-BE49-F238E27FC236}">
                <a16:creationId xmlns:a16="http://schemas.microsoft.com/office/drawing/2014/main" id="{1F373054-DDB0-47DE-A51C-924B8094A2FC}"/>
              </a:ext>
            </a:extLst>
          </p:cNvPr>
          <p:cNvSpPr>
            <a:spLocks noGrp="1"/>
          </p:cNvSpPr>
          <p:nvPr>
            <p:ph idx="1"/>
          </p:nvPr>
        </p:nvSpPr>
        <p:spPr>
          <a:xfrm>
            <a:off x="1295400" y="1562333"/>
            <a:ext cx="4196610" cy="2241122"/>
          </a:xfrm>
        </p:spPr>
        <p:txBody>
          <a:bodyPr>
            <a:normAutofit lnSpcReduction="10000"/>
          </a:bodyPr>
          <a:lstStyle/>
          <a:p>
            <a:pPr marL="0" indent="0">
              <a:buNone/>
            </a:pPr>
            <a:r>
              <a:rPr lang="en-GB" dirty="0"/>
              <a:t>Science/ Geography- Habitats/ Biomes</a:t>
            </a:r>
          </a:p>
          <a:p>
            <a:pPr marL="0" indent="0">
              <a:buNone/>
            </a:pPr>
            <a:r>
              <a:rPr lang="en-GB" dirty="0"/>
              <a:t>Research a biome (ecosystem) of your choice and create a presentation for the class. You can present your ideas in the form of a poster or a PowerPoint.</a:t>
            </a:r>
          </a:p>
        </p:txBody>
      </p:sp>
      <p:sp>
        <p:nvSpPr>
          <p:cNvPr id="4" name="Content Placeholder 2">
            <a:extLst>
              <a:ext uri="{FF2B5EF4-FFF2-40B4-BE49-F238E27FC236}">
                <a16:creationId xmlns:a16="http://schemas.microsoft.com/office/drawing/2014/main" id="{FAE0EF17-2714-479F-9833-D0FCD6074E01}"/>
              </a:ext>
            </a:extLst>
          </p:cNvPr>
          <p:cNvSpPr txBox="1">
            <a:spLocks/>
          </p:cNvSpPr>
          <p:nvPr/>
        </p:nvSpPr>
        <p:spPr>
          <a:xfrm>
            <a:off x="6440536" y="1595525"/>
            <a:ext cx="4196610" cy="2090124"/>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r>
              <a:rPr lang="en-GB" dirty="0"/>
              <a:t>Art/ Design/ Technology</a:t>
            </a:r>
          </a:p>
          <a:p>
            <a:pPr marL="0" indent="0">
              <a:buFont typeface="Franklin Gothic Book" panose="020B0503020102020204" pitchFamily="34" charset="0"/>
              <a:buNone/>
            </a:pPr>
            <a:r>
              <a:rPr lang="en-GB" dirty="0"/>
              <a:t>Research an inventor of your choice and create a presentation for the class. You can present your ideas in the form of a poster or a PowerPoint.</a:t>
            </a:r>
          </a:p>
        </p:txBody>
      </p:sp>
      <p:sp>
        <p:nvSpPr>
          <p:cNvPr id="5" name="Content Placeholder 2">
            <a:extLst>
              <a:ext uri="{FF2B5EF4-FFF2-40B4-BE49-F238E27FC236}">
                <a16:creationId xmlns:a16="http://schemas.microsoft.com/office/drawing/2014/main" id="{22F881D3-5B80-4509-8F06-BEFCAF5BC624}"/>
              </a:ext>
            </a:extLst>
          </p:cNvPr>
          <p:cNvSpPr txBox="1">
            <a:spLocks/>
          </p:cNvSpPr>
          <p:nvPr/>
        </p:nvSpPr>
        <p:spPr>
          <a:xfrm>
            <a:off x="3909574" y="4187726"/>
            <a:ext cx="4196610" cy="231966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r>
              <a:rPr lang="en-GB" dirty="0"/>
              <a:t>Design/ Technology</a:t>
            </a:r>
          </a:p>
          <a:p>
            <a:pPr marL="0" indent="0">
              <a:buFont typeface="Franklin Gothic Book" panose="020B0503020102020204" pitchFamily="34" charset="0"/>
              <a:buNone/>
            </a:pPr>
            <a:r>
              <a:rPr lang="en-GB" dirty="0"/>
              <a:t>Create a new product to be used around the house. Design it and advertise it like we did with our healthy snack.</a:t>
            </a:r>
          </a:p>
        </p:txBody>
      </p:sp>
    </p:spTree>
    <p:extLst>
      <p:ext uri="{BB962C8B-B14F-4D97-AF65-F5344CB8AC3E}">
        <p14:creationId xmlns:p14="http://schemas.microsoft.com/office/powerpoint/2010/main" val="1431713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D30D-D999-4EBA-88D0-FD62031159F1}"/>
              </a:ext>
            </a:extLst>
          </p:cNvPr>
          <p:cNvSpPr>
            <a:spLocks noGrp="1"/>
          </p:cNvSpPr>
          <p:nvPr>
            <p:ph type="title"/>
          </p:nvPr>
        </p:nvSpPr>
        <p:spPr>
          <a:xfrm>
            <a:off x="1371600" y="685800"/>
            <a:ext cx="9601200" cy="957876"/>
          </a:xfrm>
        </p:spPr>
        <p:txBody>
          <a:bodyPr>
            <a:normAutofit fontScale="90000"/>
          </a:bodyPr>
          <a:lstStyle/>
          <a:p>
            <a:r>
              <a:rPr lang="en-GB" dirty="0"/>
              <a:t>Science/ Geography- Habitats/ Biomes</a:t>
            </a:r>
            <a:br>
              <a:rPr lang="en-GB" dirty="0"/>
            </a:br>
            <a:endParaRPr lang="en-GB" dirty="0"/>
          </a:p>
        </p:txBody>
      </p:sp>
      <p:sp>
        <p:nvSpPr>
          <p:cNvPr id="3" name="Content Placeholder 2">
            <a:extLst>
              <a:ext uri="{FF2B5EF4-FFF2-40B4-BE49-F238E27FC236}">
                <a16:creationId xmlns:a16="http://schemas.microsoft.com/office/drawing/2014/main" id="{1F373054-DDB0-47DE-A51C-924B8094A2FC}"/>
              </a:ext>
            </a:extLst>
          </p:cNvPr>
          <p:cNvSpPr>
            <a:spLocks noGrp="1"/>
          </p:cNvSpPr>
          <p:nvPr>
            <p:ph idx="1"/>
          </p:nvPr>
        </p:nvSpPr>
        <p:spPr>
          <a:xfrm>
            <a:off x="1295400" y="1562332"/>
            <a:ext cx="10171064" cy="4945054"/>
          </a:xfrm>
        </p:spPr>
        <p:txBody>
          <a:bodyPr>
            <a:normAutofit fontScale="92500" lnSpcReduction="20000"/>
          </a:bodyPr>
          <a:lstStyle/>
          <a:p>
            <a:pPr marL="0" indent="0">
              <a:buNone/>
            </a:pPr>
            <a:r>
              <a:rPr lang="en-GB" dirty="0"/>
              <a:t>Some areas to look at.</a:t>
            </a:r>
          </a:p>
          <a:p>
            <a:pPr marL="0" indent="0">
              <a:buNone/>
            </a:pPr>
            <a:endParaRPr lang="en-GB" dirty="0"/>
          </a:p>
          <a:p>
            <a:pPr marL="0" indent="0">
              <a:buNone/>
            </a:pPr>
            <a:r>
              <a:rPr lang="en-GB" dirty="0"/>
              <a:t>What is a biome/ Ecosystem?</a:t>
            </a:r>
          </a:p>
          <a:p>
            <a:pPr marL="0" indent="0">
              <a:buNone/>
            </a:pPr>
            <a:endParaRPr lang="en-GB" dirty="0"/>
          </a:p>
          <a:p>
            <a:pPr marL="0" indent="0">
              <a:buNone/>
            </a:pPr>
            <a:r>
              <a:rPr lang="en-GB" dirty="0"/>
              <a:t>Which one are you looking at?</a:t>
            </a:r>
          </a:p>
          <a:p>
            <a:pPr marL="0" indent="0">
              <a:buNone/>
            </a:pPr>
            <a:endParaRPr lang="en-GB" dirty="0"/>
          </a:p>
          <a:p>
            <a:pPr marL="0" indent="0">
              <a:buNone/>
            </a:pPr>
            <a:r>
              <a:rPr lang="en-GB" dirty="0"/>
              <a:t>Where are they located? Are there some examples?</a:t>
            </a:r>
          </a:p>
          <a:p>
            <a:pPr marL="0" indent="0">
              <a:buNone/>
            </a:pPr>
            <a:endParaRPr lang="en-GB" dirty="0"/>
          </a:p>
          <a:p>
            <a:pPr marL="0" indent="0">
              <a:buNone/>
            </a:pPr>
            <a:r>
              <a:rPr lang="en-GB" dirty="0"/>
              <a:t>What is the climate like?</a:t>
            </a:r>
          </a:p>
          <a:p>
            <a:pPr marL="0" indent="0">
              <a:buNone/>
            </a:pPr>
            <a:endParaRPr lang="en-GB" dirty="0"/>
          </a:p>
          <a:p>
            <a:pPr marL="0" indent="0">
              <a:buNone/>
            </a:pPr>
            <a:r>
              <a:rPr lang="en-GB" dirty="0"/>
              <a:t>What animals live there? </a:t>
            </a:r>
          </a:p>
          <a:p>
            <a:pPr marL="0" indent="0">
              <a:buNone/>
            </a:pPr>
            <a:endParaRPr lang="en-GB" dirty="0"/>
          </a:p>
          <a:p>
            <a:pPr marL="0" indent="0">
              <a:buNone/>
            </a:pPr>
            <a:r>
              <a:rPr lang="en-GB" dirty="0"/>
              <a:t>What is special about the biome and the animals and plants there?</a:t>
            </a:r>
          </a:p>
        </p:txBody>
      </p:sp>
      <p:sp>
        <p:nvSpPr>
          <p:cNvPr id="4" name="Content Placeholder 2">
            <a:extLst>
              <a:ext uri="{FF2B5EF4-FFF2-40B4-BE49-F238E27FC236}">
                <a16:creationId xmlns:a16="http://schemas.microsoft.com/office/drawing/2014/main" id="{FAE0EF17-2714-479F-9833-D0FCD6074E01}"/>
              </a:ext>
            </a:extLst>
          </p:cNvPr>
          <p:cNvSpPr txBox="1">
            <a:spLocks/>
          </p:cNvSpPr>
          <p:nvPr/>
        </p:nvSpPr>
        <p:spPr>
          <a:xfrm>
            <a:off x="6440536" y="1595525"/>
            <a:ext cx="4196610" cy="2090124"/>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endParaRPr lang="en-GB" dirty="0"/>
          </a:p>
        </p:txBody>
      </p:sp>
      <p:sp>
        <p:nvSpPr>
          <p:cNvPr id="5" name="Content Placeholder 2">
            <a:extLst>
              <a:ext uri="{FF2B5EF4-FFF2-40B4-BE49-F238E27FC236}">
                <a16:creationId xmlns:a16="http://schemas.microsoft.com/office/drawing/2014/main" id="{22F881D3-5B80-4509-8F06-BEFCAF5BC624}"/>
              </a:ext>
            </a:extLst>
          </p:cNvPr>
          <p:cNvSpPr txBox="1">
            <a:spLocks/>
          </p:cNvSpPr>
          <p:nvPr/>
        </p:nvSpPr>
        <p:spPr>
          <a:xfrm>
            <a:off x="3909574" y="4187726"/>
            <a:ext cx="4196610" cy="231966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endParaRPr lang="en-GB" dirty="0"/>
          </a:p>
        </p:txBody>
      </p:sp>
      <p:sp>
        <p:nvSpPr>
          <p:cNvPr id="6" name="TextBox 5">
            <a:extLst>
              <a:ext uri="{FF2B5EF4-FFF2-40B4-BE49-F238E27FC236}">
                <a16:creationId xmlns:a16="http://schemas.microsoft.com/office/drawing/2014/main" id="{97462A67-AB87-4B0B-B4C1-1742F041EBCB}"/>
              </a:ext>
            </a:extLst>
          </p:cNvPr>
          <p:cNvSpPr txBox="1"/>
          <p:nvPr/>
        </p:nvSpPr>
        <p:spPr>
          <a:xfrm>
            <a:off x="1228550" y="84147"/>
            <a:ext cx="2490758" cy="369332"/>
          </a:xfrm>
          <a:prstGeom prst="rect">
            <a:avLst/>
          </a:prstGeom>
          <a:noFill/>
        </p:spPr>
        <p:txBody>
          <a:bodyPr wrap="square" rtlCol="0">
            <a:spAutoFit/>
          </a:bodyPr>
          <a:lstStyle/>
          <a:p>
            <a:r>
              <a:rPr lang="en-GB" dirty="0"/>
              <a:t>Class Projects</a:t>
            </a:r>
          </a:p>
        </p:txBody>
      </p:sp>
    </p:spTree>
    <p:extLst>
      <p:ext uri="{BB962C8B-B14F-4D97-AF65-F5344CB8AC3E}">
        <p14:creationId xmlns:p14="http://schemas.microsoft.com/office/powerpoint/2010/main" val="303931204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{277D9986-FCE7-49BE-A0C8-EB29D27AFEF3}tf10001105</Template>
  <TotalTime>1051</TotalTime>
  <Words>953</Words>
  <Application>Microsoft Office PowerPoint</Application>
  <PresentationFormat>Widescreen</PresentationFormat>
  <Paragraphs>227</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vt:lpstr>
      <vt:lpstr>Franklin Gothic Book</vt:lpstr>
      <vt:lpstr>Crop</vt:lpstr>
      <vt:lpstr>Home Learning</vt:lpstr>
      <vt:lpstr>SPaG work</vt:lpstr>
      <vt:lpstr>Reading</vt:lpstr>
      <vt:lpstr>Maths</vt:lpstr>
      <vt:lpstr>Spellings</vt:lpstr>
      <vt:lpstr>Spellings</vt:lpstr>
      <vt:lpstr>Spellings</vt:lpstr>
      <vt:lpstr>Class Projects: Choose from the following:</vt:lpstr>
      <vt:lpstr>Science/ Geography- Habitats/ Biomes </vt:lpstr>
      <vt:lpstr>Art/ Design/ Technology-  Research an inventor. </vt:lpstr>
      <vt:lpstr>Art/ Design/ Technology-  Create a product </vt:lpstr>
      <vt:lpstr>Additional activities. </vt:lpstr>
      <vt:lpstr>SATS Practice</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Learning</dc:title>
  <dc:creator>P Kavanagh</dc:creator>
  <cp:lastModifiedBy>P Kavanagh</cp:lastModifiedBy>
  <cp:revision>11</cp:revision>
  <dcterms:created xsi:type="dcterms:W3CDTF">2020-03-16T15:57:44Z</dcterms:created>
  <dcterms:modified xsi:type="dcterms:W3CDTF">2020-03-17T13:56:54Z</dcterms:modified>
</cp:coreProperties>
</file>